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9" r:id="rId1"/>
  </p:sldMasterIdLst>
  <p:notesMasterIdLst>
    <p:notesMasterId r:id="rId24"/>
  </p:notesMasterIdLst>
  <p:sldIdLst>
    <p:sldId id="256" r:id="rId2"/>
    <p:sldId id="257" r:id="rId3"/>
    <p:sldId id="258" r:id="rId4"/>
    <p:sldId id="259" r:id="rId5"/>
    <p:sldId id="260" r:id="rId6"/>
    <p:sldId id="261" r:id="rId7"/>
    <p:sldId id="283" r:id="rId8"/>
    <p:sldId id="263" r:id="rId9"/>
    <p:sldId id="264" r:id="rId10"/>
    <p:sldId id="281" r:id="rId11"/>
    <p:sldId id="267" r:id="rId12"/>
    <p:sldId id="268" r:id="rId13"/>
    <p:sldId id="282" r:id="rId14"/>
    <p:sldId id="269" r:id="rId15"/>
    <p:sldId id="270" r:id="rId16"/>
    <p:sldId id="277" r:id="rId17"/>
    <p:sldId id="271" r:id="rId18"/>
    <p:sldId id="278" r:id="rId19"/>
    <p:sldId id="272" r:id="rId20"/>
    <p:sldId id="273" r:id="rId21"/>
    <p:sldId id="276" r:id="rId22"/>
    <p:sldId id="274" r:id="rId23"/>
  </p:sldIdLst>
  <p:sldSz cx="9144000" cy="6858000" type="screen4x3"/>
  <p:notesSz cx="6858000" cy="9144000"/>
  <p:embeddedFontLst>
    <p:embeddedFont>
      <p:font typeface="Helvetica Neue" panose="020B0604020202020204" charset="0"/>
      <p:regular r:id="rId25"/>
      <p:bold r:id="rId26"/>
      <p:italic r:id="rId27"/>
      <p:boldItalic r:id="rId28"/>
    </p:embeddedFont>
    <p:embeddedFont>
      <p:font typeface="Calibri" panose="020F0502020204030204" pitchFamily="34" charset="0"/>
      <p:regular r:id="rId29"/>
      <p:bold r:id="rId30"/>
      <p:italic r:id="rId31"/>
      <p:boldItalic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65E286F-40A6-470A-BE1E-292015C8830A}">
  <a:tblStyle styleId="{565E286F-40A6-470A-BE1E-292015C8830A}"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CF4"/>
          </a:solidFill>
        </a:fill>
      </a:tcStyle>
    </a:wholeTbl>
    <a:band1H>
      <a:tcTxStyle/>
      <a:tcStyle>
        <a:tcBdr/>
        <a:fill>
          <a:solidFill>
            <a:srgbClr val="CFD7E7"/>
          </a:solidFill>
        </a:fill>
      </a:tcStyle>
    </a:band1H>
    <a:band2H>
      <a:tcTxStyle/>
      <a:tcStyle>
        <a:tcBdr/>
      </a:tcStyle>
    </a:band2H>
    <a:band1V>
      <a:tcTxStyle/>
      <a:tcStyle>
        <a:tcBdr/>
        <a:fill>
          <a:solidFill>
            <a:srgbClr val="CFD7E7"/>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290" autoAdjust="0"/>
  </p:normalViewPr>
  <p:slideViewPr>
    <p:cSldViewPr snapToGrid="0">
      <p:cViewPr varScale="1">
        <p:scale>
          <a:sx n="107" d="100"/>
          <a:sy n="107" d="100"/>
        </p:scale>
        <p:origin x="173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84636931"/>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
        <p:cNvGrpSpPr/>
        <p:nvPr/>
      </p:nvGrpSpPr>
      <p:grpSpPr>
        <a:xfrm>
          <a:off x="0" y="0"/>
          <a:ext cx="0" cy="0"/>
          <a:chOff x="0" y="0"/>
          <a:chExt cx="0" cy="0"/>
        </a:xfrm>
      </p:grpSpPr>
      <p:sp>
        <p:nvSpPr>
          <p:cNvPr id="22" name="Google Shape;22;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 name="Google Shape;23;p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825918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
        <p:cNvGrpSpPr/>
        <p:nvPr/>
      </p:nvGrpSpPr>
      <p:grpSpPr>
        <a:xfrm>
          <a:off x="0" y="0"/>
          <a:ext cx="0" cy="0"/>
          <a:chOff x="0" y="0"/>
          <a:chExt cx="0" cy="0"/>
        </a:xfrm>
      </p:grpSpPr>
      <p:sp>
        <p:nvSpPr>
          <p:cNvPr id="29" name="Google Shape;29;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 name="Google Shape;30;p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057833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p:cNvGrpSpPr/>
        <p:nvPr/>
      </p:nvGrpSpPr>
      <p:grpSpPr>
        <a:xfrm>
          <a:off x="0" y="0"/>
          <a:ext cx="0" cy="0"/>
          <a:chOff x="0" y="0"/>
          <a:chExt cx="0" cy="0"/>
        </a:xfrm>
      </p:grpSpPr>
      <p:sp>
        <p:nvSpPr>
          <p:cNvPr id="35" name="Google Shape;35;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 name="Google Shape;36;p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641674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Google Shape;40;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 name="Google Shape;41;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256950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
        <p:cNvGrpSpPr/>
        <p:nvPr/>
      </p:nvGrpSpPr>
      <p:grpSpPr>
        <a:xfrm>
          <a:off x="0" y="0"/>
          <a:ext cx="0" cy="0"/>
          <a:chOff x="0" y="0"/>
          <a:chExt cx="0" cy="0"/>
        </a:xfrm>
      </p:grpSpPr>
      <p:sp>
        <p:nvSpPr>
          <p:cNvPr id="46" name="Google Shape;46;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 name="Google Shape;47;p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257678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
        <p:cNvGrpSpPr/>
        <p:nvPr/>
      </p:nvGrpSpPr>
      <p:grpSpPr>
        <a:xfrm>
          <a:off x="0" y="0"/>
          <a:ext cx="0" cy="0"/>
          <a:chOff x="0" y="0"/>
          <a:chExt cx="0" cy="0"/>
        </a:xfrm>
      </p:grpSpPr>
      <p:sp>
        <p:nvSpPr>
          <p:cNvPr id="52" name="Google Shape;52;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 name="Google Shape;53;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837489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 name="Google Shape;64;p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928148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 name="Google Shape;70;p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979309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
        <p:cNvGrpSpPr/>
        <p:nvPr/>
      </p:nvGrpSpPr>
      <p:grpSpPr>
        <a:xfrm>
          <a:off x="0" y="0"/>
          <a:ext cx="0" cy="0"/>
          <a:chOff x="0" y="0"/>
          <a:chExt cx="0" cy="0"/>
        </a:xfrm>
      </p:grpSpPr>
      <p:sp>
        <p:nvSpPr>
          <p:cNvPr id="52" name="Google Shape;52;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 name="Google Shape;53;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551947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 name="Google Shape;93;p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289919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 name="Google Shape;99;p1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324212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5" name="Google Shape;105;p1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548255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9" name="Google Shape;119;p1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23985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8" name="Google Shape;128;p1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717184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6" name="Google Shape;136;p1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341649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 name="Google Shape;144;p1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131864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0" name="Google Shape;150;p1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729840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4"/>
        <p:cNvGrpSpPr/>
        <p:nvPr/>
      </p:nvGrpSpPr>
      <p:grpSpPr>
        <a:xfrm>
          <a:off x="0" y="0"/>
          <a:ext cx="0" cy="0"/>
          <a:chOff x="0" y="0"/>
          <a:chExt cx="0" cy="0"/>
        </a:xfrm>
      </p:grpSpPr>
      <p:sp>
        <p:nvSpPr>
          <p:cNvPr id="25" name="Google Shape;25;p3"/>
          <p:cNvSpPr txBox="1"/>
          <p:nvPr/>
        </p:nvSpPr>
        <p:spPr>
          <a:xfrm>
            <a:off x="457200" y="1171650"/>
            <a:ext cx="8229600" cy="1200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4800" b="0" i="0" u="none" strike="noStrike" cap="none" dirty="0">
                <a:solidFill>
                  <a:schemeClr val="tx1"/>
                </a:solidFill>
                <a:latin typeface="Helvetica Neue"/>
                <a:ea typeface="Helvetica Neue"/>
                <a:cs typeface="Helvetica Neue"/>
                <a:sym typeface="Helvetica Neue"/>
              </a:rPr>
              <a:t>Governance Committee Survey, Fall 2019</a:t>
            </a:r>
            <a:endParaRPr sz="4800" b="0" i="0" u="none" strike="noStrike" cap="none" dirty="0">
              <a:solidFill>
                <a:schemeClr val="tx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1"/>
        <p:cNvGrpSpPr/>
        <p:nvPr/>
      </p:nvGrpSpPr>
      <p:grpSpPr>
        <a:xfrm>
          <a:off x="0" y="0"/>
          <a:ext cx="0" cy="0"/>
          <a:chOff x="0" y="0"/>
          <a:chExt cx="0" cy="0"/>
        </a:xfrm>
      </p:grpSpPr>
      <p:sp>
        <p:nvSpPr>
          <p:cNvPr id="32" name="Google Shape;32;p4"/>
          <p:cNvSpPr txBox="1">
            <a:spLocks noGrp="1"/>
          </p:cNvSpPr>
          <p:nvPr>
            <p:ph type="ctrTitle"/>
          </p:nvPr>
        </p:nvSpPr>
        <p:spPr>
          <a:xfrm>
            <a:off x="239025" y="1023125"/>
            <a:ext cx="8904900" cy="56271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3959"/>
              <a:buFont typeface="Calibri"/>
              <a:buNone/>
            </a:pPr>
            <a:r>
              <a:rPr lang="en-US" sz="2400" b="1" dirty="0"/>
              <a:t>Co-Chairs:</a:t>
            </a:r>
            <a:endParaRPr sz="2400" b="1" dirty="0"/>
          </a:p>
          <a:p>
            <a:pPr marL="0" lvl="0" indent="0" algn="l" rtl="0">
              <a:spcBef>
                <a:spcPts val="0"/>
              </a:spcBef>
              <a:spcAft>
                <a:spcPts val="0"/>
              </a:spcAft>
              <a:buClr>
                <a:schemeClr val="dk1"/>
              </a:buClr>
              <a:buSzPts val="3959"/>
              <a:buFont typeface="Calibri"/>
              <a:buNone/>
            </a:pPr>
            <a:r>
              <a:rPr lang="en-US" sz="2400" dirty="0"/>
              <a:t>Dr. Mickey Latour, College of </a:t>
            </a:r>
            <a:r>
              <a:rPr lang="en-US" sz="2400" dirty="0" smtClean="0"/>
              <a:t>Agricultural Sciences </a:t>
            </a:r>
            <a:endParaRPr sz="2400" dirty="0"/>
          </a:p>
          <a:p>
            <a:pPr marL="0" lvl="0" indent="0" algn="l" rtl="0">
              <a:spcBef>
                <a:spcPts val="0"/>
              </a:spcBef>
              <a:spcAft>
                <a:spcPts val="0"/>
              </a:spcAft>
              <a:buClr>
                <a:schemeClr val="dk1"/>
              </a:buClr>
              <a:buSzPts val="3959"/>
              <a:buFont typeface="Calibri"/>
              <a:buNone/>
            </a:pPr>
            <a:r>
              <a:rPr lang="en-US" sz="2400" dirty="0"/>
              <a:t>Jay Needham, MFA, College of Mass Communications and Media Arts </a:t>
            </a:r>
            <a:endParaRPr sz="2400" dirty="0"/>
          </a:p>
          <a:p>
            <a:pPr marL="0" lvl="0" indent="0" algn="l" rtl="0">
              <a:spcBef>
                <a:spcPts val="0"/>
              </a:spcBef>
              <a:spcAft>
                <a:spcPts val="0"/>
              </a:spcAft>
              <a:buClr>
                <a:schemeClr val="dk1"/>
              </a:buClr>
              <a:buSzPts val="3959"/>
              <a:buFont typeface="Calibri"/>
              <a:buNone/>
            </a:pPr>
            <a:endParaRPr sz="2400" dirty="0"/>
          </a:p>
          <a:p>
            <a:pPr marL="0" lvl="0" indent="0" algn="l" rtl="0">
              <a:spcBef>
                <a:spcPts val="0"/>
              </a:spcBef>
              <a:spcAft>
                <a:spcPts val="0"/>
              </a:spcAft>
              <a:buClr>
                <a:schemeClr val="dk1"/>
              </a:buClr>
              <a:buSzPts val="3959"/>
              <a:buFont typeface="Calibri"/>
              <a:buNone/>
            </a:pPr>
            <a:r>
              <a:rPr lang="en-US" sz="2400" b="1" dirty="0"/>
              <a:t>Members:</a:t>
            </a:r>
            <a:endParaRPr sz="2400" b="1" dirty="0"/>
          </a:p>
          <a:p>
            <a:pPr marL="0" lvl="0" indent="0" algn="l" rtl="0">
              <a:spcBef>
                <a:spcPts val="0"/>
              </a:spcBef>
              <a:spcAft>
                <a:spcPts val="0"/>
              </a:spcAft>
              <a:buClr>
                <a:schemeClr val="dk1"/>
              </a:buClr>
              <a:buSzPts val="3959"/>
              <a:buFont typeface="Calibri"/>
              <a:buNone/>
            </a:pPr>
            <a:r>
              <a:rPr lang="en-US" sz="2400" dirty="0"/>
              <a:t>Dr. Jerry Becker, College of Education and Human Services </a:t>
            </a:r>
            <a:endParaRPr sz="2400" dirty="0"/>
          </a:p>
          <a:p>
            <a:pPr marL="0" lvl="0" indent="0" algn="l" rtl="0">
              <a:spcBef>
                <a:spcPts val="0"/>
              </a:spcBef>
              <a:spcAft>
                <a:spcPts val="0"/>
              </a:spcAft>
              <a:buClr>
                <a:schemeClr val="dk1"/>
              </a:buClr>
              <a:buSzPts val="3959"/>
              <a:buFont typeface="Calibri"/>
              <a:buNone/>
            </a:pPr>
            <a:r>
              <a:rPr lang="en-US" sz="2400" dirty="0"/>
              <a:t>Dr. Scott Comparato, College of Liberal Arts</a:t>
            </a:r>
            <a:endParaRPr sz="2400" dirty="0"/>
          </a:p>
          <a:p>
            <a:pPr marL="0" lvl="0" indent="0" algn="l" rtl="0">
              <a:spcBef>
                <a:spcPts val="0"/>
              </a:spcBef>
              <a:spcAft>
                <a:spcPts val="0"/>
              </a:spcAft>
              <a:buClr>
                <a:schemeClr val="dk1"/>
              </a:buClr>
              <a:buSzPts val="3959"/>
              <a:buFont typeface="Calibri"/>
              <a:buNone/>
            </a:pPr>
            <a:r>
              <a:rPr lang="en-US" sz="2400" dirty="0"/>
              <a:t>Dr. </a:t>
            </a:r>
            <a:r>
              <a:rPr lang="en-US" sz="2400" dirty="0" err="1"/>
              <a:t>Heeyoung</a:t>
            </a:r>
            <a:r>
              <a:rPr lang="en-US" sz="2400" dirty="0"/>
              <a:t> Han, SIUC School of Medicine </a:t>
            </a:r>
            <a:endParaRPr sz="2400" dirty="0"/>
          </a:p>
          <a:p>
            <a:pPr marL="0" lvl="0" indent="0" algn="l" rtl="0">
              <a:spcBef>
                <a:spcPts val="0"/>
              </a:spcBef>
              <a:spcAft>
                <a:spcPts val="0"/>
              </a:spcAft>
              <a:buClr>
                <a:schemeClr val="dk1"/>
              </a:buClr>
              <a:buSzPts val="3959"/>
              <a:buFont typeface="Calibri"/>
              <a:buNone/>
            </a:pPr>
            <a:r>
              <a:rPr lang="en-US" sz="2400" dirty="0"/>
              <a:t>Dr. Laura Halliday, College of Liberal Arts</a:t>
            </a:r>
            <a:endParaRPr sz="2400" dirty="0"/>
          </a:p>
          <a:p>
            <a:pPr algn="l">
              <a:buSzPts val="3959"/>
            </a:pPr>
            <a:r>
              <a:rPr lang="en-US" sz="2400" dirty="0"/>
              <a:t>Dr. Shane Koch, College of Education and Human Services </a:t>
            </a:r>
            <a:br>
              <a:rPr lang="en-US" sz="2400" dirty="0"/>
            </a:br>
            <a:r>
              <a:rPr lang="en-US" sz="2400" dirty="0" smtClean="0"/>
              <a:t>Dr</a:t>
            </a:r>
            <a:r>
              <a:rPr lang="en-US" sz="2400" dirty="0"/>
              <a:t>. </a:t>
            </a:r>
            <a:r>
              <a:rPr lang="en-US" sz="2400" dirty="0" err="1"/>
              <a:t>Hee-Seung</a:t>
            </a:r>
            <a:r>
              <a:rPr lang="en-US" sz="2400" dirty="0"/>
              <a:t> Lee, College of Applied Sciences  </a:t>
            </a:r>
            <a:endParaRPr sz="2400" dirty="0"/>
          </a:p>
          <a:p>
            <a:pPr marL="0" lvl="0" indent="0" algn="l" rtl="0">
              <a:spcBef>
                <a:spcPts val="0"/>
              </a:spcBef>
              <a:spcAft>
                <a:spcPts val="0"/>
              </a:spcAft>
              <a:buClr>
                <a:schemeClr val="dk1"/>
              </a:buClr>
              <a:buSzPts val="3959"/>
              <a:buFont typeface="Calibri"/>
              <a:buNone/>
            </a:pPr>
            <a:r>
              <a:rPr lang="en-US" sz="2400" dirty="0"/>
              <a:t>Dr. Christopher McDowell, SIUC School of Medicine </a:t>
            </a:r>
            <a:endParaRPr sz="2400" dirty="0"/>
          </a:p>
          <a:p>
            <a:pPr marL="0" lvl="0" indent="0" algn="l" rtl="0">
              <a:spcBef>
                <a:spcPts val="0"/>
              </a:spcBef>
              <a:spcAft>
                <a:spcPts val="0"/>
              </a:spcAft>
              <a:buClr>
                <a:schemeClr val="dk1"/>
              </a:buClr>
              <a:buSzPts val="3959"/>
              <a:buFont typeface="Calibri"/>
              <a:buNone/>
            </a:pPr>
            <a:r>
              <a:rPr lang="en-US" sz="2400" dirty="0" smtClean="0"/>
              <a:t>Dr  </a:t>
            </a:r>
            <a:r>
              <a:rPr lang="en-US" sz="2400" dirty="0"/>
              <a:t>Robin Warne, College of Science  </a:t>
            </a:r>
            <a:endParaRPr sz="2400" dirty="0"/>
          </a:p>
        </p:txBody>
      </p:sp>
      <p:sp>
        <p:nvSpPr>
          <p:cNvPr id="33" name="Google Shape;33;p4"/>
          <p:cNvSpPr txBox="1"/>
          <p:nvPr/>
        </p:nvSpPr>
        <p:spPr>
          <a:xfrm>
            <a:off x="415625" y="255775"/>
            <a:ext cx="8488500" cy="1151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959" b="1">
                <a:solidFill>
                  <a:schemeClr val="dk1"/>
                </a:solidFill>
                <a:latin typeface="Calibri"/>
                <a:ea typeface="Calibri"/>
                <a:cs typeface="Calibri"/>
                <a:sym typeface="Calibri"/>
              </a:rPr>
              <a:t>Governance Committee</a:t>
            </a:r>
            <a:r>
              <a:rPr lang="en-US" sz="3959">
                <a:solidFill>
                  <a:schemeClr val="dk1"/>
                </a:solidFill>
                <a:latin typeface="Calibri"/>
                <a:ea typeface="Calibri"/>
                <a:cs typeface="Calibri"/>
                <a:sym typeface="Calibri"/>
              </a:rPr>
              <a:t/>
            </a:r>
            <a:br>
              <a:rPr lang="en-US" sz="3959">
                <a:solidFill>
                  <a:schemeClr val="dk1"/>
                </a:solidFill>
                <a:latin typeface="Calibri"/>
                <a:ea typeface="Calibri"/>
                <a:cs typeface="Calibri"/>
                <a:sym typeface="Calibri"/>
              </a:rPr>
            </a:br>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7"/>
        <p:cNvGrpSpPr/>
        <p:nvPr/>
      </p:nvGrpSpPr>
      <p:grpSpPr>
        <a:xfrm>
          <a:off x="0" y="0"/>
          <a:ext cx="0" cy="0"/>
          <a:chOff x="0" y="0"/>
          <a:chExt cx="0" cy="0"/>
        </a:xfrm>
      </p:grpSpPr>
      <p:sp>
        <p:nvSpPr>
          <p:cNvPr id="38" name="Google Shape;38;p5"/>
          <p:cNvSpPr txBox="1">
            <a:spLocks noGrp="1"/>
          </p:cNvSpPr>
          <p:nvPr>
            <p:ph type="ctrTitle"/>
          </p:nvPr>
        </p:nvSpPr>
        <p:spPr>
          <a:xfrm>
            <a:off x="555116" y="2840990"/>
            <a:ext cx="8512683" cy="14700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3959"/>
              <a:buFont typeface="Calibri"/>
              <a:buNone/>
            </a:pPr>
            <a:r>
              <a:rPr lang="en-US" sz="3959" dirty="0"/>
              <a:t>Purpose</a:t>
            </a:r>
            <a:r>
              <a:rPr lang="en-US" sz="2430" dirty="0"/>
              <a:t/>
            </a:r>
            <a:br>
              <a:rPr lang="en-US" sz="2430" dirty="0"/>
            </a:br>
            <a:r>
              <a:rPr lang="en-US" sz="2430" dirty="0"/>
              <a:t/>
            </a:r>
            <a:br>
              <a:rPr lang="en-US" sz="2430" dirty="0"/>
            </a:br>
            <a:r>
              <a:rPr lang="en-US" sz="2430" dirty="0"/>
              <a:t>1. To determine what are the major concerns on-campus.</a:t>
            </a:r>
            <a:br>
              <a:rPr lang="en-US" sz="2430" dirty="0"/>
            </a:br>
            <a:r>
              <a:rPr lang="en-US" sz="2430" dirty="0"/>
              <a:t/>
            </a:r>
            <a:br>
              <a:rPr lang="en-US" sz="2430" dirty="0"/>
            </a:br>
            <a:r>
              <a:rPr lang="en-US" sz="2430" dirty="0"/>
              <a:t>2.  To determine a priority list/rank order of concerns. </a:t>
            </a:r>
            <a:br>
              <a:rPr lang="en-US" sz="2430" dirty="0"/>
            </a:br>
            <a:r>
              <a:rPr lang="en-US" sz="2430" dirty="0"/>
              <a:t/>
            </a:r>
            <a:br>
              <a:rPr lang="en-US" sz="2430" dirty="0"/>
            </a:br>
            <a:r>
              <a:rPr lang="en-US" sz="2430" dirty="0"/>
              <a:t>3.  To host a Town Hall meeting to discuss findings and seek input.   </a:t>
            </a:r>
            <a:br>
              <a:rPr lang="en-US" sz="2430" dirty="0"/>
            </a:br>
            <a:r>
              <a:rPr lang="en-US" sz="2430" dirty="0"/>
              <a:t/>
            </a:r>
            <a:br>
              <a:rPr lang="en-US" sz="2430" dirty="0"/>
            </a:br>
            <a:r>
              <a:rPr lang="en-US" sz="3959" dirty="0"/>
              <a:t/>
            </a:r>
            <a:br>
              <a:rPr lang="en-US" sz="3959" dirty="0"/>
            </a:br>
            <a:r>
              <a:rPr lang="en-US" sz="3959" dirty="0"/>
              <a:t>	</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ppt_x"/>
                                          </p:val>
                                        </p:tav>
                                        <p:tav tm="100000">
                                          <p:val>
                                            <p:strVal val="#ppt_x"/>
                                          </p:val>
                                        </p:tav>
                                      </p:tavLst>
                                    </p:anim>
                                    <p:anim calcmode="lin" valueType="num">
                                      <p:cBhvr additive="base">
                                        <p:cTn id="8"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43" name="Google Shape;43;p6"/>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4400"/>
              <a:buFont typeface="Calibri"/>
              <a:buNone/>
            </a:pPr>
            <a:r>
              <a:rPr lang="en-US"/>
              <a:t>Layout of Survey</a:t>
            </a:r>
            <a:endParaRPr/>
          </a:p>
        </p:txBody>
      </p:sp>
      <p:sp>
        <p:nvSpPr>
          <p:cNvPr id="44" name="Google Shape;44;p6"/>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rgbClr val="888888"/>
              </a:buClr>
              <a:buSzPts val="3200"/>
              <a:buNone/>
            </a:pPr>
            <a:r>
              <a:rPr lang="en-US"/>
              <a:t>Across TT/NTT and Carbondale/Springfield campuses</a:t>
            </a:r>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graphicFrame>
        <p:nvGraphicFramePr>
          <p:cNvPr id="49" name="Google Shape;49;p7"/>
          <p:cNvGraphicFramePr/>
          <p:nvPr>
            <p:extLst>
              <p:ext uri="{D42A27DB-BD31-4B8C-83A1-F6EECF244321}">
                <p14:modId xmlns:p14="http://schemas.microsoft.com/office/powerpoint/2010/main" val="863266207"/>
              </p:ext>
            </p:extLst>
          </p:nvPr>
        </p:nvGraphicFramePr>
        <p:xfrm>
          <a:off x="476250" y="2013553"/>
          <a:ext cx="8229600" cy="2935224"/>
        </p:xfrm>
        <a:graphic>
          <a:graphicData uri="http://schemas.openxmlformats.org/drawingml/2006/table">
            <a:tbl>
              <a:tblPr firstRow="1" firstCol="1" bandRow="1">
                <a:noFill/>
                <a:tableStyleId>{565E286F-40A6-470A-BE1E-292015C8830A}</a:tableStyleId>
              </a:tblPr>
              <a:tblGrid>
                <a:gridCol w="8229600">
                  <a:extLst>
                    <a:ext uri="{9D8B030D-6E8A-4147-A177-3AD203B41FA5}">
                      <a16:colId xmlns:a16="http://schemas.microsoft.com/office/drawing/2014/main" xmlns="" val="20000"/>
                    </a:ext>
                  </a:extLst>
                </a:gridCol>
              </a:tblGrid>
              <a:tr h="190500">
                <a:tc>
                  <a:txBody>
                    <a:bodyPr/>
                    <a:lstStyle/>
                    <a:p>
                      <a:pPr marL="342900" marR="0" lvl="0" indent="-342900" algn="l" rtl="0">
                        <a:lnSpc>
                          <a:spcPct val="107000"/>
                        </a:lnSpc>
                        <a:spcBef>
                          <a:spcPts val="0"/>
                        </a:spcBef>
                        <a:spcAft>
                          <a:spcPts val="0"/>
                        </a:spcAft>
                        <a:buClr>
                          <a:schemeClr val="dk1"/>
                        </a:buClr>
                        <a:buSzPts val="2000"/>
                        <a:buFont typeface="Calibri"/>
                        <a:buAutoNum type="arabicPeriod"/>
                      </a:pPr>
                      <a:r>
                        <a:rPr lang="en-US" sz="2000" b="0" u="none" strike="noStrike" cap="none" dirty="0">
                          <a:solidFill>
                            <a:schemeClr val="dk1"/>
                          </a:solidFill>
                        </a:rPr>
                        <a:t>The </a:t>
                      </a:r>
                      <a:r>
                        <a:rPr lang="en-US" sz="2000" b="1" u="none" strike="noStrike" cap="none" dirty="0">
                          <a:solidFill>
                            <a:schemeClr val="dk1"/>
                          </a:solidFill>
                        </a:rPr>
                        <a:t>morale of faculty </a:t>
                      </a:r>
                      <a:r>
                        <a:rPr lang="en-US" sz="2000" b="0" u="none" strike="noStrike" cap="none" dirty="0">
                          <a:solidFill>
                            <a:schemeClr val="dk1"/>
                          </a:solidFill>
                        </a:rPr>
                        <a:t>is a problem  the University </a:t>
                      </a:r>
                      <a:endParaRPr sz="2000" b="0" u="none" strike="noStrike" cap="none" dirty="0">
                        <a:solidFill>
                          <a:schemeClr val="dk1"/>
                        </a:solidFill>
                        <a:latin typeface="Calibri"/>
                        <a:ea typeface="Calibri"/>
                        <a:cs typeface="Calibri"/>
                        <a:sym typeface="Calibri"/>
                      </a:endParaRPr>
                    </a:p>
                  </a:txBody>
                  <a:tcPr marL="66750" marR="66750" marT="0" marB="0">
                    <a:noFill/>
                  </a:tcPr>
                </a:tc>
                <a:extLst>
                  <a:ext uri="{0D108BD9-81ED-4DB2-BD59-A6C34878D82A}">
                    <a16:rowId xmlns:a16="http://schemas.microsoft.com/office/drawing/2014/main" xmlns="" val="10000"/>
                  </a:ext>
                </a:extLst>
              </a:tr>
              <a:tr h="190500">
                <a:tc>
                  <a:txBody>
                    <a:bodyPr/>
                    <a:lstStyle/>
                    <a:p>
                      <a:pPr marL="0" marR="0" lvl="0" indent="0" algn="l" rtl="0">
                        <a:lnSpc>
                          <a:spcPct val="107000"/>
                        </a:lnSpc>
                        <a:spcBef>
                          <a:spcPts val="0"/>
                        </a:spcBef>
                        <a:spcAft>
                          <a:spcPts val="0"/>
                        </a:spcAft>
                        <a:buClr>
                          <a:schemeClr val="dk1"/>
                        </a:buClr>
                        <a:buSzPts val="2000"/>
                        <a:buFont typeface="Calibri"/>
                        <a:buNone/>
                      </a:pPr>
                      <a:r>
                        <a:rPr lang="en-US" sz="2000" b="0" u="none" strike="noStrike" cap="none" dirty="0">
                          <a:solidFill>
                            <a:schemeClr val="dk1"/>
                          </a:solidFill>
                        </a:rPr>
                        <a:t>2.   I </a:t>
                      </a:r>
                      <a:r>
                        <a:rPr lang="en-US" sz="2000" b="1" u="none" strike="noStrike" cap="none" dirty="0">
                          <a:solidFill>
                            <a:schemeClr val="dk1"/>
                          </a:solidFill>
                        </a:rPr>
                        <a:t>understand the vision </a:t>
                      </a:r>
                      <a:r>
                        <a:rPr lang="en-US" sz="2000" b="0" u="none" strike="noStrike" cap="none" dirty="0">
                          <a:solidFill>
                            <a:schemeClr val="dk1"/>
                          </a:solidFill>
                        </a:rPr>
                        <a:t>for our university’s future</a:t>
                      </a:r>
                      <a:endParaRPr sz="2000" b="0" u="none" strike="noStrike" cap="none" dirty="0">
                        <a:solidFill>
                          <a:schemeClr val="dk1"/>
                        </a:solidFill>
                        <a:latin typeface="Calibri"/>
                        <a:ea typeface="Calibri"/>
                        <a:cs typeface="Calibri"/>
                        <a:sym typeface="Calibri"/>
                      </a:endParaRPr>
                    </a:p>
                  </a:txBody>
                  <a:tcPr marL="66750" marR="66750" marT="0" marB="0">
                    <a:noFill/>
                  </a:tcPr>
                </a:tc>
                <a:extLst>
                  <a:ext uri="{0D108BD9-81ED-4DB2-BD59-A6C34878D82A}">
                    <a16:rowId xmlns:a16="http://schemas.microsoft.com/office/drawing/2014/main" xmlns="" val="10001"/>
                  </a:ext>
                </a:extLst>
              </a:tr>
              <a:tr h="190500">
                <a:tc>
                  <a:txBody>
                    <a:bodyPr/>
                    <a:lstStyle/>
                    <a:p>
                      <a:pPr marL="0" marR="0" lvl="0" indent="0" algn="l" rtl="0">
                        <a:lnSpc>
                          <a:spcPct val="107000"/>
                        </a:lnSpc>
                        <a:spcBef>
                          <a:spcPts val="0"/>
                        </a:spcBef>
                        <a:spcAft>
                          <a:spcPts val="0"/>
                        </a:spcAft>
                        <a:buClr>
                          <a:schemeClr val="dk1"/>
                        </a:buClr>
                        <a:buSzPts val="2000"/>
                        <a:buFont typeface="Calibri"/>
                        <a:buNone/>
                      </a:pPr>
                      <a:r>
                        <a:rPr lang="en-US" sz="2000" b="0" u="none" strike="noStrike" cap="none" dirty="0">
                          <a:solidFill>
                            <a:schemeClr val="dk1"/>
                          </a:solidFill>
                        </a:rPr>
                        <a:t>3.   I </a:t>
                      </a:r>
                      <a:r>
                        <a:rPr lang="en-US" sz="2000" b="1" u="none" strike="noStrike" cap="none" dirty="0">
                          <a:solidFill>
                            <a:schemeClr val="dk1"/>
                          </a:solidFill>
                        </a:rPr>
                        <a:t>trust administration </a:t>
                      </a:r>
                      <a:r>
                        <a:rPr lang="en-US" sz="2000" b="0" u="none" strike="noStrike" cap="none" dirty="0">
                          <a:solidFill>
                            <a:schemeClr val="dk1"/>
                          </a:solidFill>
                        </a:rPr>
                        <a:t>to provide honest information to faculty</a:t>
                      </a:r>
                      <a:endParaRPr sz="2000" b="0" u="none" strike="noStrike" cap="none" dirty="0">
                        <a:solidFill>
                          <a:schemeClr val="dk1"/>
                        </a:solidFill>
                        <a:latin typeface="Calibri"/>
                        <a:ea typeface="Calibri"/>
                        <a:cs typeface="Calibri"/>
                        <a:sym typeface="Calibri"/>
                      </a:endParaRPr>
                    </a:p>
                  </a:txBody>
                  <a:tcPr marL="66750" marR="66750" marT="0" marB="0">
                    <a:noFill/>
                  </a:tcPr>
                </a:tc>
                <a:extLst>
                  <a:ext uri="{0D108BD9-81ED-4DB2-BD59-A6C34878D82A}">
                    <a16:rowId xmlns:a16="http://schemas.microsoft.com/office/drawing/2014/main" xmlns="" val="10002"/>
                  </a:ext>
                </a:extLst>
              </a:tr>
              <a:tr h="190500">
                <a:tc>
                  <a:txBody>
                    <a:bodyPr/>
                    <a:lstStyle/>
                    <a:p>
                      <a:pPr marL="0" marR="0" lvl="0" indent="0" algn="l" rtl="0">
                        <a:lnSpc>
                          <a:spcPct val="107000"/>
                        </a:lnSpc>
                        <a:spcBef>
                          <a:spcPts val="0"/>
                        </a:spcBef>
                        <a:spcAft>
                          <a:spcPts val="0"/>
                        </a:spcAft>
                        <a:buClr>
                          <a:schemeClr val="dk1"/>
                        </a:buClr>
                        <a:buSzPts val="2000"/>
                        <a:buFont typeface="Calibri"/>
                        <a:buNone/>
                      </a:pPr>
                      <a:r>
                        <a:rPr lang="en-US" sz="2000" b="0" u="none" strike="noStrike" cap="none" dirty="0">
                          <a:solidFill>
                            <a:schemeClr val="dk1"/>
                          </a:solidFill>
                        </a:rPr>
                        <a:t>4.   </a:t>
                      </a:r>
                      <a:r>
                        <a:rPr lang="en-US" sz="2000" b="1" u="none" strike="noStrike" cap="none" dirty="0">
                          <a:solidFill>
                            <a:schemeClr val="dk1"/>
                          </a:solidFill>
                        </a:rPr>
                        <a:t>Administrative instability </a:t>
                      </a:r>
                      <a:r>
                        <a:rPr lang="en-US" sz="2000" b="0" u="none" strike="noStrike" cap="none" dirty="0">
                          <a:solidFill>
                            <a:schemeClr val="dk1"/>
                          </a:solidFill>
                        </a:rPr>
                        <a:t>is a problem for the university </a:t>
                      </a:r>
                      <a:endParaRPr sz="2000" b="0" u="none" strike="noStrike" cap="none" dirty="0">
                        <a:solidFill>
                          <a:schemeClr val="dk1"/>
                        </a:solidFill>
                        <a:latin typeface="Calibri"/>
                        <a:ea typeface="Calibri"/>
                        <a:cs typeface="Calibri"/>
                        <a:sym typeface="Calibri"/>
                      </a:endParaRPr>
                    </a:p>
                  </a:txBody>
                  <a:tcPr marL="66750" marR="66750" marT="0" marB="0">
                    <a:noFill/>
                  </a:tcPr>
                </a:tc>
                <a:extLst>
                  <a:ext uri="{0D108BD9-81ED-4DB2-BD59-A6C34878D82A}">
                    <a16:rowId xmlns:a16="http://schemas.microsoft.com/office/drawing/2014/main" xmlns="" val="10003"/>
                  </a:ext>
                </a:extLst>
              </a:tr>
              <a:tr h="190500">
                <a:tc>
                  <a:txBody>
                    <a:bodyPr/>
                    <a:lstStyle/>
                    <a:p>
                      <a:pPr marL="0" marR="0" lvl="0" indent="0" algn="l" rtl="0">
                        <a:lnSpc>
                          <a:spcPct val="107000"/>
                        </a:lnSpc>
                        <a:spcBef>
                          <a:spcPts val="0"/>
                        </a:spcBef>
                        <a:spcAft>
                          <a:spcPts val="0"/>
                        </a:spcAft>
                        <a:buClr>
                          <a:schemeClr val="dk1"/>
                        </a:buClr>
                        <a:buSzPts val="2000"/>
                        <a:buFont typeface="Calibri"/>
                        <a:buNone/>
                      </a:pPr>
                      <a:r>
                        <a:rPr lang="en-US" sz="2000" b="0" u="none" strike="noStrike" cap="none" dirty="0">
                          <a:solidFill>
                            <a:schemeClr val="dk1"/>
                          </a:solidFill>
                        </a:rPr>
                        <a:t>5.   I am certain that </a:t>
                      </a:r>
                      <a:r>
                        <a:rPr lang="en-US" sz="2000" b="1" u="none" strike="noStrike" cap="none" dirty="0">
                          <a:solidFill>
                            <a:schemeClr val="dk1"/>
                          </a:solidFill>
                        </a:rPr>
                        <a:t>decreasing enrollment </a:t>
                      </a:r>
                      <a:r>
                        <a:rPr lang="en-US" sz="2000" b="0" u="none" strike="noStrike" cap="none" dirty="0">
                          <a:solidFill>
                            <a:schemeClr val="dk1"/>
                          </a:solidFill>
                        </a:rPr>
                        <a:t>threatens our university</a:t>
                      </a:r>
                      <a:endParaRPr sz="2000" b="0" u="none" strike="noStrike" cap="none" dirty="0">
                        <a:solidFill>
                          <a:schemeClr val="dk1"/>
                        </a:solidFill>
                        <a:latin typeface="Calibri"/>
                        <a:ea typeface="Calibri"/>
                        <a:cs typeface="Calibri"/>
                        <a:sym typeface="Calibri"/>
                      </a:endParaRPr>
                    </a:p>
                  </a:txBody>
                  <a:tcPr marL="66750" marR="66750" marT="0" marB="0">
                    <a:noFill/>
                  </a:tcPr>
                </a:tc>
                <a:extLst>
                  <a:ext uri="{0D108BD9-81ED-4DB2-BD59-A6C34878D82A}">
                    <a16:rowId xmlns:a16="http://schemas.microsoft.com/office/drawing/2014/main" xmlns="" val="10004"/>
                  </a:ext>
                </a:extLst>
              </a:tr>
              <a:tr h="190500">
                <a:tc>
                  <a:txBody>
                    <a:bodyPr/>
                    <a:lstStyle/>
                    <a:p>
                      <a:pPr marL="0" marR="0" lvl="0" indent="0" algn="l" rtl="0">
                        <a:lnSpc>
                          <a:spcPct val="107000"/>
                        </a:lnSpc>
                        <a:spcBef>
                          <a:spcPts val="0"/>
                        </a:spcBef>
                        <a:spcAft>
                          <a:spcPts val="0"/>
                        </a:spcAft>
                        <a:buClr>
                          <a:schemeClr val="dk1"/>
                        </a:buClr>
                        <a:buSzPts val="2000"/>
                        <a:buFont typeface="Calibri"/>
                        <a:buNone/>
                      </a:pPr>
                      <a:r>
                        <a:rPr lang="en-US" sz="2000" b="0" u="none" strike="noStrike" cap="none" dirty="0">
                          <a:solidFill>
                            <a:schemeClr val="dk1"/>
                          </a:solidFill>
                        </a:rPr>
                        <a:t>6.   I am confident that the </a:t>
                      </a:r>
                      <a:r>
                        <a:rPr lang="en-US" sz="2000" b="1" u="none" strike="noStrike" cap="none" dirty="0">
                          <a:solidFill>
                            <a:schemeClr val="dk1"/>
                          </a:solidFill>
                        </a:rPr>
                        <a:t>administration supports shared governance </a:t>
                      </a:r>
                      <a:endParaRPr sz="2000" b="1" u="none" strike="noStrike" cap="none" dirty="0">
                        <a:solidFill>
                          <a:schemeClr val="dk1"/>
                        </a:solidFill>
                        <a:latin typeface="Calibri"/>
                        <a:ea typeface="Calibri"/>
                        <a:cs typeface="Calibri"/>
                        <a:sym typeface="Calibri"/>
                      </a:endParaRPr>
                    </a:p>
                  </a:txBody>
                  <a:tcPr marL="66750" marR="66750" marT="0" marB="0">
                    <a:noFill/>
                  </a:tcPr>
                </a:tc>
                <a:extLst>
                  <a:ext uri="{0D108BD9-81ED-4DB2-BD59-A6C34878D82A}">
                    <a16:rowId xmlns:a16="http://schemas.microsoft.com/office/drawing/2014/main" xmlns="" val="10005"/>
                  </a:ext>
                </a:extLst>
              </a:tr>
              <a:tr h="380975">
                <a:tc>
                  <a:txBody>
                    <a:bodyPr/>
                    <a:lstStyle/>
                    <a:p>
                      <a:pPr marL="457200" marR="0" lvl="0" indent="-457200" algn="l" rtl="0">
                        <a:lnSpc>
                          <a:spcPct val="107000"/>
                        </a:lnSpc>
                        <a:spcBef>
                          <a:spcPts val="0"/>
                        </a:spcBef>
                        <a:spcAft>
                          <a:spcPts val="0"/>
                        </a:spcAft>
                        <a:buClr>
                          <a:schemeClr val="dk1"/>
                        </a:buClr>
                        <a:buSzPts val="2000"/>
                        <a:buFont typeface="Calibri"/>
                        <a:buAutoNum type="arabicPeriod" startAt="7"/>
                      </a:pPr>
                      <a:r>
                        <a:rPr lang="en-US" sz="2000" b="0" u="none" strike="noStrike" cap="none" dirty="0" smtClean="0">
                          <a:solidFill>
                            <a:schemeClr val="dk1"/>
                          </a:solidFill>
                        </a:rPr>
                        <a:t>There </a:t>
                      </a:r>
                      <a:r>
                        <a:rPr lang="en-US" sz="2000" b="0" u="none" strike="noStrike" cap="none" dirty="0">
                          <a:solidFill>
                            <a:schemeClr val="dk1"/>
                          </a:solidFill>
                        </a:rPr>
                        <a:t>are well-articulated outcomes for the </a:t>
                      </a:r>
                      <a:r>
                        <a:rPr lang="en-US" sz="2000" b="1" u="none" strike="noStrike" cap="none" dirty="0">
                          <a:solidFill>
                            <a:schemeClr val="dk1"/>
                          </a:solidFill>
                        </a:rPr>
                        <a:t>reorganization</a:t>
                      </a:r>
                      <a:r>
                        <a:rPr lang="en-US" sz="2000" b="0" u="none" strike="noStrike" cap="none" dirty="0">
                          <a:solidFill>
                            <a:schemeClr val="dk1"/>
                          </a:solidFill>
                        </a:rPr>
                        <a:t>  process </a:t>
                      </a:r>
                      <a:endParaRPr lang="en-US" sz="2000" b="0" u="none" strike="noStrike" cap="none" dirty="0" smtClean="0">
                        <a:solidFill>
                          <a:schemeClr val="dk1"/>
                        </a:solidFill>
                      </a:endParaRPr>
                    </a:p>
                    <a:p>
                      <a:pPr marL="457200" marR="0" lvl="0" indent="-457200" algn="l" rtl="0">
                        <a:lnSpc>
                          <a:spcPct val="107000"/>
                        </a:lnSpc>
                        <a:spcBef>
                          <a:spcPts val="0"/>
                        </a:spcBef>
                        <a:spcAft>
                          <a:spcPts val="0"/>
                        </a:spcAft>
                        <a:buClr>
                          <a:schemeClr val="dk1"/>
                        </a:buClr>
                        <a:buSzPts val="2000"/>
                        <a:buFont typeface="Calibri"/>
                        <a:buAutoNum type="arabicPeriod" startAt="7"/>
                      </a:pPr>
                      <a:r>
                        <a:rPr lang="en-US" sz="2000" b="0" u="none" strike="noStrike" cap="none" dirty="0" smtClean="0">
                          <a:solidFill>
                            <a:schemeClr val="dk1"/>
                          </a:solidFill>
                        </a:rPr>
                        <a:t>Other (fill in a word or phase) </a:t>
                      </a:r>
                      <a:endParaRPr dirty="0"/>
                    </a:p>
                    <a:p>
                      <a:pPr marL="457200" marR="0" lvl="0" indent="0" algn="l" rtl="0">
                        <a:lnSpc>
                          <a:spcPct val="107000"/>
                        </a:lnSpc>
                        <a:spcBef>
                          <a:spcPts val="0"/>
                        </a:spcBef>
                        <a:spcAft>
                          <a:spcPts val="0"/>
                        </a:spcAft>
                        <a:buNone/>
                      </a:pPr>
                      <a:r>
                        <a:rPr lang="en-US" sz="2000" b="0" u="none" strike="noStrike" cap="none" dirty="0">
                          <a:solidFill>
                            <a:schemeClr val="dk1"/>
                          </a:solidFill>
                        </a:rPr>
                        <a:t> </a:t>
                      </a:r>
                      <a:endParaRPr sz="2000" b="0" u="none" strike="noStrike" cap="none" dirty="0">
                        <a:solidFill>
                          <a:schemeClr val="dk1"/>
                        </a:solidFill>
                        <a:latin typeface="Calibri"/>
                        <a:ea typeface="Calibri"/>
                        <a:cs typeface="Calibri"/>
                        <a:sym typeface="Calibri"/>
                      </a:endParaRPr>
                    </a:p>
                  </a:txBody>
                  <a:tcPr marL="66750" marR="66750" marT="0" marB="0">
                    <a:noFill/>
                  </a:tcPr>
                </a:tc>
                <a:extLst>
                  <a:ext uri="{0D108BD9-81ED-4DB2-BD59-A6C34878D82A}">
                    <a16:rowId xmlns:a16="http://schemas.microsoft.com/office/drawing/2014/main" xmlns="" val="10006"/>
                  </a:ext>
                </a:extLst>
              </a:tr>
            </a:tbl>
          </a:graphicData>
        </a:graphic>
      </p:graphicFrame>
      <p:sp>
        <p:nvSpPr>
          <p:cNvPr id="50" name="Google Shape;50;p7"/>
          <p:cNvSpPr txBox="1"/>
          <p:nvPr/>
        </p:nvSpPr>
        <p:spPr>
          <a:xfrm>
            <a:off x="438150" y="723900"/>
            <a:ext cx="8344720" cy="83099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400" b="1" i="0" u="none" strike="noStrike" cap="none">
                <a:solidFill>
                  <a:schemeClr val="dk1"/>
                </a:solidFill>
                <a:latin typeface="Calibri"/>
                <a:ea typeface="Calibri"/>
                <a:cs typeface="Calibri"/>
                <a:sym typeface="Calibri"/>
              </a:rPr>
              <a:t>These questions/concerns were developed from soliciting input </a:t>
            </a:r>
            <a:endParaRPr/>
          </a:p>
          <a:p>
            <a:pPr marL="0" marR="0" lvl="0" indent="0" algn="l" rtl="0">
              <a:spcBef>
                <a:spcPts val="0"/>
              </a:spcBef>
              <a:spcAft>
                <a:spcPts val="0"/>
              </a:spcAft>
              <a:buNone/>
            </a:pPr>
            <a:r>
              <a:rPr lang="en-US" sz="2400" b="1">
                <a:solidFill>
                  <a:schemeClr val="dk1"/>
                </a:solidFill>
                <a:latin typeface="Calibri"/>
                <a:ea typeface="Calibri"/>
                <a:cs typeface="Calibri"/>
                <a:sym typeface="Calibri"/>
              </a:rPr>
              <a:t>from members and organized into a 5-point survey.</a:t>
            </a:r>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4"/>
        <p:cNvGrpSpPr/>
        <p:nvPr/>
      </p:nvGrpSpPr>
      <p:grpSpPr>
        <a:xfrm>
          <a:off x="0" y="0"/>
          <a:ext cx="0" cy="0"/>
          <a:chOff x="0" y="0"/>
          <a:chExt cx="0" cy="0"/>
        </a:xfrm>
      </p:grpSpPr>
      <p:sp>
        <p:nvSpPr>
          <p:cNvPr id="55" name="Google Shape;55;p8"/>
          <p:cNvSpPr txBox="1">
            <a:spLocks noGrp="1"/>
          </p:cNvSpPr>
          <p:nvPr>
            <p:ph type="ctrTitle"/>
          </p:nvPr>
        </p:nvSpPr>
        <p:spPr>
          <a:xfrm>
            <a:off x="823504" y="1751330"/>
            <a:ext cx="7772400" cy="14700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2400"/>
              <a:buFont typeface="Calibri"/>
              <a:buNone/>
            </a:pPr>
            <a:r>
              <a:rPr lang="en-US" sz="2400"/>
              <a:t>Which of these is a major issue for faculty? Scoring is on a 5-point scale to estimate level of agreement on issues. </a:t>
            </a:r>
            <a:br>
              <a:rPr lang="en-US" sz="2400"/>
            </a:br>
            <a:r>
              <a:rPr lang="en-US" sz="2400"/>
              <a:t>5= strongly agree</a:t>
            </a:r>
            <a:br>
              <a:rPr lang="en-US" sz="2400"/>
            </a:br>
            <a:r>
              <a:rPr lang="en-US" sz="2400"/>
              <a:t>4=  agree</a:t>
            </a:r>
            <a:br>
              <a:rPr lang="en-US" sz="2400"/>
            </a:br>
            <a:r>
              <a:rPr lang="en-US" sz="2400"/>
              <a:t>3= neutral</a:t>
            </a:r>
            <a:br>
              <a:rPr lang="en-US" sz="2400"/>
            </a:br>
            <a:r>
              <a:rPr lang="en-US" sz="2400"/>
              <a:t>2=  disagree</a:t>
            </a:r>
            <a:br>
              <a:rPr lang="en-US" sz="2400"/>
            </a:br>
            <a:r>
              <a:rPr lang="en-US" sz="2400"/>
              <a:t>1= strongly disagree</a:t>
            </a:r>
            <a:br>
              <a:rPr lang="en-US" sz="2400"/>
            </a:br>
            <a:endParaRPr sz="240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Data/Results</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42437480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0"/>
          <p:cNvSpPr txBox="1"/>
          <p:nvPr/>
        </p:nvSpPr>
        <p:spPr>
          <a:xfrm>
            <a:off x="270000" y="140000"/>
            <a:ext cx="8229600"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200">
                <a:solidFill>
                  <a:schemeClr val="dk1"/>
                </a:solidFill>
                <a:latin typeface="Calibri"/>
                <a:ea typeface="Calibri"/>
                <a:cs typeface="Calibri"/>
                <a:sym typeface="Calibri"/>
              </a:rPr>
              <a:t>1 - You identify as:</a:t>
            </a:r>
            <a:endParaRPr sz="2200">
              <a:solidFill>
                <a:schemeClr val="dk1"/>
              </a:solidFill>
              <a:latin typeface="Calibri"/>
              <a:ea typeface="Calibri"/>
              <a:cs typeface="Calibri"/>
              <a:sym typeface="Calibri"/>
            </a:endParaRPr>
          </a:p>
        </p:txBody>
      </p:sp>
      <p:graphicFrame>
        <p:nvGraphicFramePr>
          <p:cNvPr id="67" name="Google Shape;67;p10"/>
          <p:cNvGraphicFramePr/>
          <p:nvPr/>
        </p:nvGraphicFramePr>
        <p:xfrm>
          <a:off x="354000" y="1100000"/>
          <a:ext cx="8349300" cy="1483400"/>
        </p:xfrm>
        <a:graphic>
          <a:graphicData uri="http://schemas.openxmlformats.org/drawingml/2006/table">
            <a:tbl>
              <a:tblPr firstRow="1" bandRow="1">
                <a:noFill/>
                <a:tableStyleId>{565E286F-40A6-470A-BE1E-292015C8830A}</a:tableStyleId>
              </a:tblPr>
              <a:tblGrid>
                <a:gridCol w="2087325">
                  <a:extLst>
                    <a:ext uri="{9D8B030D-6E8A-4147-A177-3AD203B41FA5}">
                      <a16:colId xmlns:a16="http://schemas.microsoft.com/office/drawing/2014/main" xmlns="" val="20000"/>
                    </a:ext>
                  </a:extLst>
                </a:gridCol>
                <a:gridCol w="2087325">
                  <a:extLst>
                    <a:ext uri="{9D8B030D-6E8A-4147-A177-3AD203B41FA5}">
                      <a16:colId xmlns:a16="http://schemas.microsoft.com/office/drawing/2014/main" xmlns="" val="20001"/>
                    </a:ext>
                  </a:extLst>
                </a:gridCol>
                <a:gridCol w="2087325">
                  <a:extLst>
                    <a:ext uri="{9D8B030D-6E8A-4147-A177-3AD203B41FA5}">
                      <a16:colId xmlns:a16="http://schemas.microsoft.com/office/drawing/2014/main" xmlns="" val="20002"/>
                    </a:ext>
                  </a:extLst>
                </a:gridCol>
                <a:gridCol w="2087325">
                  <a:extLst>
                    <a:ext uri="{9D8B030D-6E8A-4147-A177-3AD203B41FA5}">
                      <a16:colId xmlns:a16="http://schemas.microsoft.com/office/drawing/2014/main" xmlns="" val="20003"/>
                    </a:ext>
                  </a:extLst>
                </a:gridCol>
              </a:tblGrid>
              <a:tr h="370850">
                <a:tc>
                  <a:txBody>
                    <a:bodyPr/>
                    <a:lstStyle/>
                    <a:p>
                      <a:pPr marL="0" marR="0" lvl="0" indent="0" algn="l" rtl="0">
                        <a:spcBef>
                          <a:spcPts val="0"/>
                        </a:spcBef>
                        <a:spcAft>
                          <a:spcPts val="0"/>
                        </a:spcAft>
                        <a:buNone/>
                      </a:pPr>
                      <a:r>
                        <a:rPr lang="en-US" sz="1600" u="none" strike="noStrike" cap="none"/>
                        <a:t>#</a:t>
                      </a:r>
                      <a:endParaRPr sz="1600"/>
                    </a:p>
                  </a:txBody>
                  <a:tcPr marL="91450" marR="91450" marT="45725" marB="45725"/>
                </a:tc>
                <a:tc>
                  <a:txBody>
                    <a:bodyPr/>
                    <a:lstStyle/>
                    <a:p>
                      <a:pPr marL="0" marR="0" lvl="0" indent="0" algn="l" rtl="0">
                        <a:spcBef>
                          <a:spcPts val="0"/>
                        </a:spcBef>
                        <a:spcAft>
                          <a:spcPts val="0"/>
                        </a:spcAft>
                        <a:buNone/>
                      </a:pPr>
                      <a:r>
                        <a:rPr lang="en-US" sz="1600"/>
                        <a:t>Answer</a:t>
                      </a:r>
                      <a:endParaRPr sz="1600"/>
                    </a:p>
                  </a:txBody>
                  <a:tcPr marL="91450" marR="91450" marT="45725" marB="45725"/>
                </a:tc>
                <a:tc>
                  <a:txBody>
                    <a:bodyPr/>
                    <a:lstStyle/>
                    <a:p>
                      <a:pPr marL="0" marR="0" lvl="0" indent="0" algn="l" rtl="0">
                        <a:spcBef>
                          <a:spcPts val="0"/>
                        </a:spcBef>
                        <a:spcAft>
                          <a:spcPts val="0"/>
                        </a:spcAft>
                        <a:buNone/>
                      </a:pPr>
                      <a:r>
                        <a:rPr lang="en-US" sz="1600"/>
                        <a:t>%</a:t>
                      </a:r>
                      <a:endParaRPr sz="1600"/>
                    </a:p>
                  </a:txBody>
                  <a:tcPr marL="91450" marR="91450" marT="45725" marB="45725"/>
                </a:tc>
                <a:tc>
                  <a:txBody>
                    <a:bodyPr/>
                    <a:lstStyle/>
                    <a:p>
                      <a:pPr marL="0" marR="0" lvl="0" indent="0" algn="l" rtl="0">
                        <a:spcBef>
                          <a:spcPts val="0"/>
                        </a:spcBef>
                        <a:spcAft>
                          <a:spcPts val="0"/>
                        </a:spcAft>
                        <a:buNone/>
                      </a:pPr>
                      <a:r>
                        <a:rPr lang="en-US" sz="1600"/>
                        <a:t>Count</a:t>
                      </a:r>
                      <a:endParaRPr sz="1600"/>
                    </a:p>
                  </a:txBody>
                  <a:tcPr marL="91450" marR="91450" marT="45725" marB="45725"/>
                </a:tc>
                <a:extLst>
                  <a:ext uri="{0D108BD9-81ED-4DB2-BD59-A6C34878D82A}">
                    <a16:rowId xmlns:a16="http://schemas.microsoft.com/office/drawing/2014/main" xmlns="" val="10000"/>
                  </a:ext>
                </a:extLst>
              </a:tr>
              <a:tr h="370850">
                <a:tc>
                  <a:txBody>
                    <a:bodyPr/>
                    <a:lstStyle/>
                    <a:p>
                      <a:pPr marL="0" marR="0" lvl="0" indent="0" algn="l" rtl="0">
                        <a:spcBef>
                          <a:spcPts val="0"/>
                        </a:spcBef>
                        <a:spcAft>
                          <a:spcPts val="0"/>
                        </a:spcAft>
                        <a:buNone/>
                      </a:pPr>
                      <a:r>
                        <a:rPr lang="en-US" sz="1600"/>
                        <a:t>1</a:t>
                      </a:r>
                      <a:endParaRPr sz="1600"/>
                    </a:p>
                  </a:txBody>
                  <a:tcPr marL="91450" marR="91450" marT="45725" marB="45725"/>
                </a:tc>
                <a:tc>
                  <a:txBody>
                    <a:bodyPr/>
                    <a:lstStyle/>
                    <a:p>
                      <a:pPr marL="0" marR="0" lvl="0" indent="0" algn="l" rtl="0">
                        <a:spcBef>
                          <a:spcPts val="0"/>
                        </a:spcBef>
                        <a:spcAft>
                          <a:spcPts val="0"/>
                        </a:spcAft>
                        <a:buNone/>
                      </a:pPr>
                      <a:r>
                        <a:rPr lang="en-US" sz="1600"/>
                        <a:t>Tenure/tenure track</a:t>
                      </a:r>
                      <a:endParaRPr sz="1600"/>
                    </a:p>
                  </a:txBody>
                  <a:tcPr marL="91450" marR="91450" marT="45725" marB="45725"/>
                </a:tc>
                <a:tc>
                  <a:txBody>
                    <a:bodyPr/>
                    <a:lstStyle/>
                    <a:p>
                      <a:pPr marL="0" marR="0" lvl="0" indent="0" algn="l" rtl="0">
                        <a:spcBef>
                          <a:spcPts val="0"/>
                        </a:spcBef>
                        <a:spcAft>
                          <a:spcPts val="0"/>
                        </a:spcAft>
                        <a:buNone/>
                      </a:pPr>
                      <a:r>
                        <a:rPr lang="en-US" sz="1600"/>
                        <a:t>66.77%</a:t>
                      </a:r>
                      <a:endParaRPr sz="1600"/>
                    </a:p>
                  </a:txBody>
                  <a:tcPr marL="91450" marR="91450" marT="45725" marB="45725"/>
                </a:tc>
                <a:tc>
                  <a:txBody>
                    <a:bodyPr/>
                    <a:lstStyle/>
                    <a:p>
                      <a:pPr marL="0" marR="0" lvl="0" indent="0" algn="l" rtl="0">
                        <a:spcBef>
                          <a:spcPts val="0"/>
                        </a:spcBef>
                        <a:spcAft>
                          <a:spcPts val="0"/>
                        </a:spcAft>
                        <a:buNone/>
                      </a:pPr>
                      <a:r>
                        <a:rPr lang="en-US" sz="1600" b="1"/>
                        <a:t>223</a:t>
                      </a:r>
                      <a:endParaRPr sz="1600" b="1"/>
                    </a:p>
                  </a:txBody>
                  <a:tcPr marL="91450" marR="91450" marT="45725" marB="45725"/>
                </a:tc>
                <a:extLst>
                  <a:ext uri="{0D108BD9-81ED-4DB2-BD59-A6C34878D82A}">
                    <a16:rowId xmlns:a16="http://schemas.microsoft.com/office/drawing/2014/main" xmlns="" val="10001"/>
                  </a:ext>
                </a:extLst>
              </a:tr>
              <a:tr h="370850">
                <a:tc>
                  <a:txBody>
                    <a:bodyPr/>
                    <a:lstStyle/>
                    <a:p>
                      <a:pPr marL="0" marR="0" lvl="0" indent="0" algn="l" rtl="0">
                        <a:spcBef>
                          <a:spcPts val="0"/>
                        </a:spcBef>
                        <a:spcAft>
                          <a:spcPts val="0"/>
                        </a:spcAft>
                        <a:buNone/>
                      </a:pPr>
                      <a:r>
                        <a:rPr lang="en-US" sz="1600"/>
                        <a:t>2</a:t>
                      </a:r>
                      <a:endParaRPr sz="1600"/>
                    </a:p>
                  </a:txBody>
                  <a:tcPr marL="91450" marR="91450" marT="45725" marB="45725"/>
                </a:tc>
                <a:tc>
                  <a:txBody>
                    <a:bodyPr/>
                    <a:lstStyle/>
                    <a:p>
                      <a:pPr marL="0" marR="0" lvl="0" indent="0" algn="l" rtl="0">
                        <a:spcBef>
                          <a:spcPts val="0"/>
                        </a:spcBef>
                        <a:spcAft>
                          <a:spcPts val="0"/>
                        </a:spcAft>
                        <a:buNone/>
                      </a:pPr>
                      <a:r>
                        <a:rPr lang="en-US" sz="1600"/>
                        <a:t>NTT</a:t>
                      </a:r>
                      <a:endParaRPr sz="1600"/>
                    </a:p>
                  </a:txBody>
                  <a:tcPr marL="91450" marR="91450" marT="45725" marB="45725"/>
                </a:tc>
                <a:tc>
                  <a:txBody>
                    <a:bodyPr/>
                    <a:lstStyle/>
                    <a:p>
                      <a:pPr marL="0" marR="0" lvl="0" indent="0" algn="l" rtl="0">
                        <a:spcBef>
                          <a:spcPts val="0"/>
                        </a:spcBef>
                        <a:spcAft>
                          <a:spcPts val="0"/>
                        </a:spcAft>
                        <a:buNone/>
                      </a:pPr>
                      <a:r>
                        <a:rPr lang="en-US" sz="1600"/>
                        <a:t>33.23%</a:t>
                      </a:r>
                      <a:endParaRPr sz="1600"/>
                    </a:p>
                  </a:txBody>
                  <a:tcPr marL="91450" marR="91450" marT="45725" marB="45725"/>
                </a:tc>
                <a:tc>
                  <a:txBody>
                    <a:bodyPr/>
                    <a:lstStyle/>
                    <a:p>
                      <a:pPr marL="0" marR="0" lvl="0" indent="0" algn="l" rtl="0">
                        <a:spcBef>
                          <a:spcPts val="0"/>
                        </a:spcBef>
                        <a:spcAft>
                          <a:spcPts val="0"/>
                        </a:spcAft>
                        <a:buNone/>
                      </a:pPr>
                      <a:r>
                        <a:rPr lang="en-US" sz="1600" b="1"/>
                        <a:t>111</a:t>
                      </a:r>
                      <a:endParaRPr sz="1600" b="1"/>
                    </a:p>
                  </a:txBody>
                  <a:tcPr marL="91450" marR="91450" marT="45725" marB="45725"/>
                </a:tc>
                <a:extLst>
                  <a:ext uri="{0D108BD9-81ED-4DB2-BD59-A6C34878D82A}">
                    <a16:rowId xmlns:a16="http://schemas.microsoft.com/office/drawing/2014/main" xmlns="" val="10002"/>
                  </a:ext>
                </a:extLst>
              </a:tr>
              <a:tr h="370850">
                <a:tc>
                  <a:txBody>
                    <a:bodyPr/>
                    <a:lstStyle/>
                    <a:p>
                      <a:pPr marL="0" marR="0" lvl="0" indent="0" algn="l" rtl="0">
                        <a:spcBef>
                          <a:spcPts val="0"/>
                        </a:spcBef>
                        <a:spcAft>
                          <a:spcPts val="0"/>
                        </a:spcAft>
                        <a:buNone/>
                      </a:pPr>
                      <a:endParaRPr sz="1600"/>
                    </a:p>
                  </a:txBody>
                  <a:tcPr marL="91450" marR="91450" marT="45725" marB="45725"/>
                </a:tc>
                <a:tc>
                  <a:txBody>
                    <a:bodyPr/>
                    <a:lstStyle/>
                    <a:p>
                      <a:pPr marL="0" marR="0" lvl="0" indent="0" algn="l" rtl="0">
                        <a:spcBef>
                          <a:spcPts val="0"/>
                        </a:spcBef>
                        <a:spcAft>
                          <a:spcPts val="0"/>
                        </a:spcAft>
                        <a:buNone/>
                      </a:pPr>
                      <a:r>
                        <a:rPr lang="en-US" sz="1600"/>
                        <a:t>Total</a:t>
                      </a:r>
                      <a:endParaRPr sz="1600"/>
                    </a:p>
                  </a:txBody>
                  <a:tcPr marL="91450" marR="91450" marT="45725" marB="45725"/>
                </a:tc>
                <a:tc>
                  <a:txBody>
                    <a:bodyPr/>
                    <a:lstStyle/>
                    <a:p>
                      <a:pPr marL="0" marR="0" lvl="0" indent="0" algn="l" rtl="0">
                        <a:spcBef>
                          <a:spcPts val="0"/>
                        </a:spcBef>
                        <a:spcAft>
                          <a:spcPts val="0"/>
                        </a:spcAft>
                        <a:buNone/>
                      </a:pPr>
                      <a:r>
                        <a:rPr lang="en-US" sz="1600"/>
                        <a:t>100%</a:t>
                      </a:r>
                      <a:endParaRPr sz="1600"/>
                    </a:p>
                  </a:txBody>
                  <a:tcPr marL="91450" marR="91450" marT="45725" marB="45725"/>
                </a:tc>
                <a:tc>
                  <a:txBody>
                    <a:bodyPr/>
                    <a:lstStyle/>
                    <a:p>
                      <a:pPr marL="0" marR="0" lvl="0" indent="0" algn="l" rtl="0">
                        <a:spcBef>
                          <a:spcPts val="0"/>
                        </a:spcBef>
                        <a:spcAft>
                          <a:spcPts val="0"/>
                        </a:spcAft>
                        <a:buNone/>
                      </a:pPr>
                      <a:r>
                        <a:rPr lang="en-US" sz="1600" b="1"/>
                        <a:t>334</a:t>
                      </a:r>
                      <a:endParaRPr sz="1600" b="1"/>
                    </a:p>
                  </a:txBody>
                  <a:tcPr marL="91450" marR="91450" marT="45725" marB="45725"/>
                </a:tc>
                <a:extLst>
                  <a:ext uri="{0D108BD9-81ED-4DB2-BD59-A6C34878D82A}">
                    <a16:rowId xmlns:a16="http://schemas.microsoft.com/office/drawing/2014/main" xmlns="" val="10003"/>
                  </a:ext>
                </a:extLst>
              </a:tr>
            </a:tbl>
          </a:graphicData>
        </a:graphic>
      </p:graphicFrame>
      <p:sp>
        <p:nvSpPr>
          <p:cNvPr id="2" name="TextBox 1"/>
          <p:cNvSpPr txBox="1"/>
          <p:nvPr/>
        </p:nvSpPr>
        <p:spPr>
          <a:xfrm>
            <a:off x="533400" y="3622431"/>
            <a:ext cx="7789985" cy="954107"/>
          </a:xfrm>
          <a:prstGeom prst="rect">
            <a:avLst/>
          </a:prstGeom>
          <a:noFill/>
        </p:spPr>
        <p:txBody>
          <a:bodyPr wrap="square" rtlCol="0">
            <a:spAutoFit/>
          </a:bodyPr>
          <a:lstStyle/>
          <a:p>
            <a:r>
              <a:rPr lang="en-US" sz="2800" b="1" dirty="0" smtClean="0"/>
              <a:t>Sent to 1371 individuals</a:t>
            </a:r>
          </a:p>
          <a:p>
            <a:r>
              <a:rPr lang="en-US" sz="2800" b="1" dirty="0" smtClean="0"/>
              <a:t>334/1371 *100 =  24%</a:t>
            </a:r>
            <a:endParaRPr lang="en-US"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1"/>
          <p:cNvSpPr txBox="1"/>
          <p:nvPr/>
        </p:nvSpPr>
        <p:spPr>
          <a:xfrm>
            <a:off x="200000" y="140000"/>
            <a:ext cx="8229600"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200">
                <a:solidFill>
                  <a:schemeClr val="dk1"/>
                </a:solidFill>
                <a:latin typeface="Calibri"/>
                <a:ea typeface="Calibri"/>
                <a:cs typeface="Calibri"/>
                <a:sym typeface="Calibri"/>
              </a:rPr>
              <a:t>2 - You reside on which campus?</a:t>
            </a:r>
            <a:endParaRPr sz="2200">
              <a:solidFill>
                <a:schemeClr val="dk1"/>
              </a:solidFill>
              <a:latin typeface="Calibri"/>
              <a:ea typeface="Calibri"/>
              <a:cs typeface="Calibri"/>
              <a:sym typeface="Calibri"/>
            </a:endParaRPr>
          </a:p>
        </p:txBody>
      </p:sp>
      <p:pic>
        <p:nvPicPr>
          <p:cNvPr id="73" name="Google Shape;73;p11"/>
          <p:cNvPicPr preferRelativeResize="0"/>
          <p:nvPr/>
        </p:nvPicPr>
        <p:blipFill rotWithShape="1">
          <a:blip r:embed="rId3">
            <a:alphaModFix/>
          </a:blip>
          <a:srcRect/>
          <a:stretch/>
        </p:blipFill>
        <p:spPr>
          <a:xfrm>
            <a:off x="572000" y="1200000"/>
            <a:ext cx="8000000" cy="5000000"/>
          </a:xfrm>
          <a:prstGeom prst="rect">
            <a:avLst/>
          </a:prstGeom>
          <a:noFill/>
          <a:ln>
            <a:noFill/>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4"/>
        <p:cNvGrpSpPr/>
        <p:nvPr/>
      </p:nvGrpSpPr>
      <p:grpSpPr>
        <a:xfrm>
          <a:off x="0" y="0"/>
          <a:ext cx="0" cy="0"/>
          <a:chOff x="0" y="0"/>
          <a:chExt cx="0" cy="0"/>
        </a:xfrm>
      </p:grpSpPr>
      <p:sp>
        <p:nvSpPr>
          <p:cNvPr id="55" name="Google Shape;55;p8"/>
          <p:cNvSpPr txBox="1">
            <a:spLocks noGrp="1"/>
          </p:cNvSpPr>
          <p:nvPr>
            <p:ph type="ctrTitle"/>
          </p:nvPr>
        </p:nvSpPr>
        <p:spPr>
          <a:xfrm>
            <a:off x="729720" y="2495745"/>
            <a:ext cx="7772400" cy="1470025"/>
          </a:xfrm>
          <a:prstGeom prst="rect">
            <a:avLst/>
          </a:prstGeom>
          <a:noFill/>
          <a:ln>
            <a:noFill/>
          </a:ln>
        </p:spPr>
        <p:txBody>
          <a:bodyPr spcFirstLastPara="1" wrap="square" lIns="91425" tIns="45700" rIns="91425" bIns="45700" anchor="ctr" anchorCtr="0">
            <a:noAutofit/>
          </a:bodyPr>
          <a:lstStyle/>
          <a:p>
            <a:pPr lvl="0" algn="l">
              <a:buSzPts val="2400"/>
            </a:pPr>
            <a:r>
              <a:rPr lang="en-US" sz="3200" b="1" dirty="0" smtClean="0"/>
              <a:t>Rating of the Questions </a:t>
            </a:r>
            <a:r>
              <a:rPr lang="en-US" sz="3200" dirty="0"/>
              <a:t>Which of these is a major issue for faculty? Scoring is on a 5-point scale to estimate level of agreement on issues. </a:t>
            </a:r>
            <a:r>
              <a:rPr lang="en-US" sz="3200" b="1" dirty="0" smtClean="0"/>
              <a:t/>
            </a:r>
            <a:br>
              <a:rPr lang="en-US" sz="3200" b="1" dirty="0" smtClean="0"/>
            </a:br>
            <a:r>
              <a:rPr lang="en-US" sz="3200" b="1" dirty="0"/>
              <a:t/>
            </a:r>
            <a:br>
              <a:rPr lang="en-US" sz="3200" b="1" dirty="0"/>
            </a:br>
            <a:r>
              <a:rPr lang="en-US" sz="3200" b="1" dirty="0" smtClean="0">
                <a:solidFill>
                  <a:schemeClr val="tx1"/>
                </a:solidFill>
              </a:rPr>
              <a:t>5</a:t>
            </a:r>
            <a:r>
              <a:rPr lang="en-US" sz="3200" b="1" dirty="0">
                <a:solidFill>
                  <a:schemeClr val="tx1"/>
                </a:solidFill>
              </a:rPr>
              <a:t>= strongly </a:t>
            </a:r>
            <a:r>
              <a:rPr lang="en-US" sz="3200" b="1" dirty="0" smtClean="0">
                <a:solidFill>
                  <a:schemeClr val="tx1"/>
                </a:solidFill>
              </a:rPr>
              <a:t>agree</a:t>
            </a:r>
            <a:br>
              <a:rPr lang="en-US" sz="3200" b="1" dirty="0" smtClean="0">
                <a:solidFill>
                  <a:schemeClr val="tx1"/>
                </a:solidFill>
              </a:rPr>
            </a:br>
            <a:r>
              <a:rPr lang="en-US" sz="3200" b="1" dirty="0" smtClean="0">
                <a:solidFill>
                  <a:schemeClr val="tx1"/>
                </a:solidFill>
              </a:rPr>
              <a:t>4</a:t>
            </a:r>
            <a:r>
              <a:rPr lang="en-US" sz="3200" b="1" dirty="0">
                <a:solidFill>
                  <a:schemeClr val="tx1"/>
                </a:solidFill>
              </a:rPr>
              <a:t>=  </a:t>
            </a:r>
            <a:r>
              <a:rPr lang="en-US" sz="3200" b="1" dirty="0" smtClean="0">
                <a:solidFill>
                  <a:schemeClr val="tx1"/>
                </a:solidFill>
              </a:rPr>
              <a:t>agree</a:t>
            </a:r>
            <a:r>
              <a:rPr lang="en-US" sz="3200" dirty="0" smtClean="0">
                <a:solidFill>
                  <a:schemeClr val="tx1"/>
                </a:solidFill>
              </a:rPr>
              <a:t/>
            </a:r>
            <a:br>
              <a:rPr lang="en-US" sz="3200" dirty="0" smtClean="0">
                <a:solidFill>
                  <a:schemeClr val="tx1"/>
                </a:solidFill>
              </a:rPr>
            </a:br>
            <a:r>
              <a:rPr lang="en-US" sz="3200" b="1" dirty="0" smtClean="0">
                <a:solidFill>
                  <a:schemeClr val="tx1"/>
                </a:solidFill>
              </a:rPr>
              <a:t>3</a:t>
            </a:r>
            <a:r>
              <a:rPr lang="en-US" sz="3200" b="1" dirty="0">
                <a:solidFill>
                  <a:schemeClr val="tx1"/>
                </a:solidFill>
              </a:rPr>
              <a:t>= </a:t>
            </a:r>
            <a:r>
              <a:rPr lang="en-US" sz="3200" b="1" dirty="0" smtClean="0">
                <a:solidFill>
                  <a:schemeClr val="tx1"/>
                </a:solidFill>
              </a:rPr>
              <a:t>neutral</a:t>
            </a:r>
            <a:r>
              <a:rPr lang="en-US" sz="3200" dirty="0" smtClean="0">
                <a:solidFill>
                  <a:schemeClr val="tx1"/>
                </a:solidFill>
              </a:rPr>
              <a:t/>
            </a:r>
            <a:br>
              <a:rPr lang="en-US" sz="3200" dirty="0" smtClean="0">
                <a:solidFill>
                  <a:schemeClr val="tx1"/>
                </a:solidFill>
              </a:rPr>
            </a:br>
            <a:r>
              <a:rPr lang="en-US" sz="3200" b="1" dirty="0" smtClean="0">
                <a:solidFill>
                  <a:schemeClr val="tx1"/>
                </a:solidFill>
              </a:rPr>
              <a:t>2</a:t>
            </a:r>
            <a:r>
              <a:rPr lang="en-US" sz="3200" b="1" dirty="0">
                <a:solidFill>
                  <a:schemeClr val="tx1"/>
                </a:solidFill>
              </a:rPr>
              <a:t>=  </a:t>
            </a:r>
            <a:r>
              <a:rPr lang="en-US" sz="3200" b="1" dirty="0" smtClean="0">
                <a:solidFill>
                  <a:schemeClr val="tx1"/>
                </a:solidFill>
              </a:rPr>
              <a:t>disagree</a:t>
            </a:r>
            <a:br>
              <a:rPr lang="en-US" sz="3200" b="1" dirty="0" smtClean="0">
                <a:solidFill>
                  <a:schemeClr val="tx1"/>
                </a:solidFill>
              </a:rPr>
            </a:br>
            <a:r>
              <a:rPr lang="en-US" sz="3200" b="1" dirty="0" smtClean="0">
                <a:solidFill>
                  <a:schemeClr val="tx1"/>
                </a:solidFill>
              </a:rPr>
              <a:t>1</a:t>
            </a:r>
            <a:r>
              <a:rPr lang="en-US" sz="3200" b="1" dirty="0">
                <a:solidFill>
                  <a:schemeClr val="tx1"/>
                </a:solidFill>
              </a:rPr>
              <a:t>= strongly </a:t>
            </a:r>
            <a:r>
              <a:rPr lang="en-US" sz="3200" b="1" dirty="0" smtClean="0">
                <a:solidFill>
                  <a:schemeClr val="tx1"/>
                </a:solidFill>
              </a:rPr>
              <a:t>disagree</a:t>
            </a:r>
            <a:br>
              <a:rPr lang="en-US" sz="3200" b="1" dirty="0" smtClean="0">
                <a:solidFill>
                  <a:schemeClr val="tx1"/>
                </a:solidFill>
              </a:rPr>
            </a:br>
            <a:r>
              <a:rPr lang="en-US" sz="3200" dirty="0"/>
              <a:t/>
            </a:r>
            <a:br>
              <a:rPr lang="en-US" sz="3200" dirty="0"/>
            </a:br>
            <a:r>
              <a:rPr lang="en-US" sz="3200" dirty="0"/>
              <a:t/>
            </a:r>
            <a:br>
              <a:rPr lang="en-US" sz="3200" dirty="0"/>
            </a:br>
            <a:endParaRPr sz="3200" dirty="0"/>
          </a:p>
        </p:txBody>
      </p:sp>
      <p:sp>
        <p:nvSpPr>
          <p:cNvPr id="2" name="Rectangle 1"/>
          <p:cNvSpPr/>
          <p:nvPr/>
        </p:nvSpPr>
        <p:spPr>
          <a:xfrm>
            <a:off x="738511" y="2339193"/>
            <a:ext cx="3719187" cy="108438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738511" y="3493916"/>
            <a:ext cx="3701603" cy="47185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747304" y="4036108"/>
            <a:ext cx="3719189" cy="108438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72822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4"/>
          <p:cNvSpPr txBox="1"/>
          <p:nvPr/>
        </p:nvSpPr>
        <p:spPr>
          <a:xfrm>
            <a:off x="2898900" y="133250"/>
            <a:ext cx="8229600"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a:solidFill>
                  <a:schemeClr val="dk1"/>
                </a:solidFill>
                <a:latin typeface="Calibri"/>
                <a:ea typeface="Calibri"/>
                <a:cs typeface="Calibri"/>
                <a:sym typeface="Calibri"/>
              </a:rPr>
              <a:t>Tenure/tenure track</a:t>
            </a:r>
            <a:endParaRPr sz="1600">
              <a:solidFill>
                <a:schemeClr val="dk1"/>
              </a:solidFill>
              <a:latin typeface="Calibri"/>
              <a:ea typeface="Calibri"/>
              <a:cs typeface="Calibri"/>
              <a:sym typeface="Calibri"/>
            </a:endParaRPr>
          </a:p>
        </p:txBody>
      </p:sp>
      <p:graphicFrame>
        <p:nvGraphicFramePr>
          <p:cNvPr id="96" name="Google Shape;96;p14"/>
          <p:cNvGraphicFramePr/>
          <p:nvPr/>
        </p:nvGraphicFramePr>
        <p:xfrm>
          <a:off x="401625" y="502582"/>
          <a:ext cx="7856550" cy="4424760"/>
        </p:xfrm>
        <a:graphic>
          <a:graphicData uri="http://schemas.openxmlformats.org/drawingml/2006/table">
            <a:tbl>
              <a:tblPr firstRow="1" bandRow="1">
                <a:noFill/>
                <a:tableStyleId>{565E286F-40A6-470A-BE1E-292015C8830A}</a:tableStyleId>
              </a:tblPr>
              <a:tblGrid>
                <a:gridCol w="1179525">
                  <a:extLst>
                    <a:ext uri="{9D8B030D-6E8A-4147-A177-3AD203B41FA5}">
                      <a16:colId xmlns:a16="http://schemas.microsoft.com/office/drawing/2014/main" xmlns="" val="20000"/>
                    </a:ext>
                  </a:extLst>
                </a:gridCol>
                <a:gridCol w="4058175">
                  <a:extLst>
                    <a:ext uri="{9D8B030D-6E8A-4147-A177-3AD203B41FA5}">
                      <a16:colId xmlns:a16="http://schemas.microsoft.com/office/drawing/2014/main" xmlns="" val="20001"/>
                    </a:ext>
                  </a:extLst>
                </a:gridCol>
                <a:gridCol w="2618850">
                  <a:extLst>
                    <a:ext uri="{9D8B030D-6E8A-4147-A177-3AD203B41FA5}">
                      <a16:colId xmlns:a16="http://schemas.microsoft.com/office/drawing/2014/main" xmlns="" val="20002"/>
                    </a:ext>
                  </a:extLst>
                </a:gridCol>
              </a:tblGrid>
              <a:tr h="370850">
                <a:tc>
                  <a:txBody>
                    <a:bodyPr/>
                    <a:lstStyle/>
                    <a:p>
                      <a:pPr marL="0" marR="0" lvl="0" indent="0" algn="l" rtl="0">
                        <a:spcBef>
                          <a:spcPts val="0"/>
                        </a:spcBef>
                        <a:spcAft>
                          <a:spcPts val="0"/>
                        </a:spcAft>
                        <a:buNone/>
                      </a:pPr>
                      <a:r>
                        <a:rPr lang="en-US" sz="1600"/>
                        <a:t>#</a:t>
                      </a:r>
                      <a:endParaRPr sz="1600"/>
                    </a:p>
                  </a:txBody>
                  <a:tcPr marL="91450" marR="91450" marT="45725" marB="45725"/>
                </a:tc>
                <a:tc>
                  <a:txBody>
                    <a:bodyPr/>
                    <a:lstStyle/>
                    <a:p>
                      <a:pPr marL="0" marR="0" lvl="0" indent="0" algn="l" rtl="0">
                        <a:spcBef>
                          <a:spcPts val="0"/>
                        </a:spcBef>
                        <a:spcAft>
                          <a:spcPts val="0"/>
                        </a:spcAft>
                        <a:buNone/>
                      </a:pPr>
                      <a:r>
                        <a:rPr lang="en-US" sz="1600"/>
                        <a:t>Field</a:t>
                      </a:r>
                      <a:endParaRPr sz="1600"/>
                    </a:p>
                  </a:txBody>
                  <a:tcPr marL="91450" marR="91450" marT="45725" marB="45725"/>
                </a:tc>
                <a:tc>
                  <a:txBody>
                    <a:bodyPr/>
                    <a:lstStyle/>
                    <a:p>
                      <a:pPr marL="0" marR="0" lvl="0" indent="0" algn="l" rtl="0">
                        <a:spcBef>
                          <a:spcPts val="0"/>
                        </a:spcBef>
                        <a:spcAft>
                          <a:spcPts val="0"/>
                        </a:spcAft>
                        <a:buNone/>
                      </a:pPr>
                      <a:r>
                        <a:rPr lang="en-US" sz="1600"/>
                        <a:t>Mean</a:t>
                      </a:r>
                      <a:endParaRPr sz="1600"/>
                    </a:p>
                  </a:txBody>
                  <a:tcPr marL="91450" marR="91450" marT="45725" marB="45725"/>
                </a:tc>
                <a:extLst>
                  <a:ext uri="{0D108BD9-81ED-4DB2-BD59-A6C34878D82A}">
                    <a16:rowId xmlns:a16="http://schemas.microsoft.com/office/drawing/2014/main" xmlns="" val="10000"/>
                  </a:ext>
                </a:extLst>
              </a:tr>
              <a:tr h="370850">
                <a:tc>
                  <a:txBody>
                    <a:bodyPr/>
                    <a:lstStyle/>
                    <a:p>
                      <a:pPr marL="0" marR="0" lvl="0" indent="0" algn="l" rtl="0">
                        <a:spcBef>
                          <a:spcPts val="0"/>
                        </a:spcBef>
                        <a:spcAft>
                          <a:spcPts val="0"/>
                        </a:spcAft>
                        <a:buNone/>
                      </a:pPr>
                      <a:r>
                        <a:rPr lang="en-US" sz="1600" b="0">
                          <a:solidFill>
                            <a:schemeClr val="dk1"/>
                          </a:solidFill>
                        </a:rPr>
                        <a:t>5</a:t>
                      </a:r>
                      <a:endParaRPr sz="1600" b="0">
                        <a:solidFill>
                          <a:schemeClr val="dk1"/>
                        </a:solidFill>
                      </a:endParaRPr>
                    </a:p>
                  </a:txBody>
                  <a:tcPr marL="91450" marR="91450" marT="45725" marB="45725"/>
                </a:tc>
                <a:tc>
                  <a:txBody>
                    <a:bodyPr/>
                    <a:lstStyle/>
                    <a:p>
                      <a:pPr marL="0" marR="0" lvl="0" indent="0" algn="l" rtl="0">
                        <a:spcBef>
                          <a:spcPts val="0"/>
                        </a:spcBef>
                        <a:spcAft>
                          <a:spcPts val="0"/>
                        </a:spcAft>
                        <a:buNone/>
                      </a:pPr>
                      <a:r>
                        <a:rPr lang="en-US" sz="1600" b="0">
                          <a:solidFill>
                            <a:schemeClr val="dk1"/>
                          </a:solidFill>
                        </a:rPr>
                        <a:t>I am certain that decreasing enrollment threatens our university</a:t>
                      </a:r>
                      <a:endParaRPr sz="1600" b="0">
                        <a:solidFill>
                          <a:schemeClr val="dk1"/>
                        </a:solidFill>
                      </a:endParaRPr>
                    </a:p>
                  </a:txBody>
                  <a:tcPr marL="91450" marR="91450" marT="45725" marB="45725"/>
                </a:tc>
                <a:tc>
                  <a:txBody>
                    <a:bodyPr/>
                    <a:lstStyle/>
                    <a:p>
                      <a:pPr marL="0" marR="0" lvl="0" indent="0" algn="l" rtl="0">
                        <a:spcBef>
                          <a:spcPts val="0"/>
                        </a:spcBef>
                        <a:spcAft>
                          <a:spcPts val="0"/>
                        </a:spcAft>
                        <a:buNone/>
                      </a:pPr>
                      <a:r>
                        <a:rPr lang="en-US" sz="1600" b="0" dirty="0">
                          <a:solidFill>
                            <a:schemeClr val="dk1"/>
                          </a:solidFill>
                        </a:rPr>
                        <a:t>4.44</a:t>
                      </a:r>
                      <a:endParaRPr sz="1600" b="0" dirty="0">
                        <a:solidFill>
                          <a:schemeClr val="dk1"/>
                        </a:solidFill>
                      </a:endParaRPr>
                    </a:p>
                  </a:txBody>
                  <a:tcPr marL="91450" marR="91450" marT="45725" marB="45725"/>
                </a:tc>
                <a:extLst>
                  <a:ext uri="{0D108BD9-81ED-4DB2-BD59-A6C34878D82A}">
                    <a16:rowId xmlns:a16="http://schemas.microsoft.com/office/drawing/2014/main" xmlns="" val="10001"/>
                  </a:ext>
                </a:extLst>
              </a:tr>
              <a:tr h="370850">
                <a:tc>
                  <a:txBody>
                    <a:bodyPr/>
                    <a:lstStyle/>
                    <a:p>
                      <a:pPr marL="0" marR="0" lvl="0" indent="0" algn="l" rtl="0">
                        <a:spcBef>
                          <a:spcPts val="0"/>
                        </a:spcBef>
                        <a:spcAft>
                          <a:spcPts val="0"/>
                        </a:spcAft>
                        <a:buNone/>
                      </a:pPr>
                      <a:r>
                        <a:rPr lang="en-US" sz="1600"/>
                        <a:t>1</a:t>
                      </a:r>
                      <a:endParaRPr sz="1600"/>
                    </a:p>
                  </a:txBody>
                  <a:tcPr marL="91450" marR="91450" marT="45725" marB="45725"/>
                </a:tc>
                <a:tc>
                  <a:txBody>
                    <a:bodyPr/>
                    <a:lstStyle/>
                    <a:p>
                      <a:pPr marL="0" marR="0" lvl="0" indent="0" algn="l" rtl="0">
                        <a:spcBef>
                          <a:spcPts val="0"/>
                        </a:spcBef>
                        <a:spcAft>
                          <a:spcPts val="0"/>
                        </a:spcAft>
                        <a:buNone/>
                      </a:pPr>
                      <a:r>
                        <a:rPr lang="en-US" sz="1600"/>
                        <a:t>The morale of faculty is a problem  the University</a:t>
                      </a:r>
                      <a:endParaRPr sz="1600"/>
                    </a:p>
                  </a:txBody>
                  <a:tcPr marL="91450" marR="91450" marT="45725" marB="45725"/>
                </a:tc>
                <a:tc>
                  <a:txBody>
                    <a:bodyPr/>
                    <a:lstStyle/>
                    <a:p>
                      <a:pPr marL="0" marR="0" lvl="0" indent="0" algn="l" rtl="0">
                        <a:spcBef>
                          <a:spcPts val="0"/>
                        </a:spcBef>
                        <a:spcAft>
                          <a:spcPts val="0"/>
                        </a:spcAft>
                        <a:buNone/>
                      </a:pPr>
                      <a:r>
                        <a:rPr lang="en-US" sz="1600" dirty="0"/>
                        <a:t>4.39</a:t>
                      </a:r>
                      <a:endParaRPr sz="1600" dirty="0"/>
                    </a:p>
                  </a:txBody>
                  <a:tcPr marL="91450" marR="91450" marT="45725" marB="45725"/>
                </a:tc>
                <a:extLst>
                  <a:ext uri="{0D108BD9-81ED-4DB2-BD59-A6C34878D82A}">
                    <a16:rowId xmlns:a16="http://schemas.microsoft.com/office/drawing/2014/main" xmlns="" val="10002"/>
                  </a:ext>
                </a:extLst>
              </a:tr>
              <a:tr h="370850">
                <a:tc>
                  <a:txBody>
                    <a:bodyPr/>
                    <a:lstStyle/>
                    <a:p>
                      <a:pPr marL="0" marR="0" lvl="0" indent="0" algn="l" rtl="0">
                        <a:spcBef>
                          <a:spcPts val="0"/>
                        </a:spcBef>
                        <a:spcAft>
                          <a:spcPts val="0"/>
                        </a:spcAft>
                        <a:buNone/>
                      </a:pPr>
                      <a:r>
                        <a:rPr lang="en-US" sz="1600"/>
                        <a:t>4</a:t>
                      </a:r>
                      <a:endParaRPr sz="1600"/>
                    </a:p>
                  </a:txBody>
                  <a:tcPr marL="91450" marR="91450" marT="45725" marB="45725"/>
                </a:tc>
                <a:tc>
                  <a:txBody>
                    <a:bodyPr/>
                    <a:lstStyle/>
                    <a:p>
                      <a:pPr marL="0" marR="0" lvl="0" indent="0" algn="l" rtl="0">
                        <a:spcBef>
                          <a:spcPts val="0"/>
                        </a:spcBef>
                        <a:spcAft>
                          <a:spcPts val="0"/>
                        </a:spcAft>
                        <a:buNone/>
                      </a:pPr>
                      <a:r>
                        <a:rPr lang="en-US" sz="1600"/>
                        <a:t>Administrative instability is a  problem for the university</a:t>
                      </a:r>
                      <a:endParaRPr sz="1600"/>
                    </a:p>
                  </a:txBody>
                  <a:tcPr marL="91450" marR="91450" marT="45725" marB="45725"/>
                </a:tc>
                <a:tc>
                  <a:txBody>
                    <a:bodyPr/>
                    <a:lstStyle/>
                    <a:p>
                      <a:pPr marL="0" marR="0" lvl="0" indent="0" algn="l" rtl="0">
                        <a:spcBef>
                          <a:spcPts val="0"/>
                        </a:spcBef>
                        <a:spcAft>
                          <a:spcPts val="0"/>
                        </a:spcAft>
                        <a:buNone/>
                      </a:pPr>
                      <a:r>
                        <a:rPr lang="en-US" sz="1600" dirty="0"/>
                        <a:t>4.31</a:t>
                      </a:r>
                      <a:endParaRPr sz="1600" dirty="0"/>
                    </a:p>
                  </a:txBody>
                  <a:tcPr marL="91450" marR="91450" marT="45725" marB="45725"/>
                </a:tc>
                <a:extLst>
                  <a:ext uri="{0D108BD9-81ED-4DB2-BD59-A6C34878D82A}">
                    <a16:rowId xmlns:a16="http://schemas.microsoft.com/office/drawing/2014/main" xmlns="" val="10003"/>
                  </a:ext>
                </a:extLst>
              </a:tr>
              <a:tr h="370850">
                <a:tc>
                  <a:txBody>
                    <a:bodyPr/>
                    <a:lstStyle/>
                    <a:p>
                      <a:pPr marL="0" marR="0" lvl="0" indent="0" algn="l" rtl="0">
                        <a:spcBef>
                          <a:spcPts val="0"/>
                        </a:spcBef>
                        <a:spcAft>
                          <a:spcPts val="0"/>
                        </a:spcAft>
                        <a:buNone/>
                      </a:pPr>
                      <a:r>
                        <a:rPr lang="en-US" sz="1600"/>
                        <a:t>3</a:t>
                      </a:r>
                      <a:endParaRPr sz="1600"/>
                    </a:p>
                  </a:txBody>
                  <a:tcPr marL="91450" marR="91450" marT="45725" marB="45725"/>
                </a:tc>
                <a:tc>
                  <a:txBody>
                    <a:bodyPr/>
                    <a:lstStyle/>
                    <a:p>
                      <a:pPr marL="0" marR="0" lvl="0" indent="0" algn="l" rtl="0">
                        <a:spcBef>
                          <a:spcPts val="0"/>
                        </a:spcBef>
                        <a:spcAft>
                          <a:spcPts val="0"/>
                        </a:spcAft>
                        <a:buNone/>
                      </a:pPr>
                      <a:r>
                        <a:rPr lang="en-US" sz="1600"/>
                        <a:t>I trust administration to provide honest information to faculty</a:t>
                      </a:r>
                      <a:endParaRPr sz="1600"/>
                    </a:p>
                  </a:txBody>
                  <a:tcPr marL="91450" marR="91450" marT="45725" marB="45725"/>
                </a:tc>
                <a:tc>
                  <a:txBody>
                    <a:bodyPr/>
                    <a:lstStyle/>
                    <a:p>
                      <a:pPr marL="0" marR="0" lvl="0" indent="0" algn="l" rtl="0">
                        <a:spcBef>
                          <a:spcPts val="0"/>
                        </a:spcBef>
                        <a:spcAft>
                          <a:spcPts val="0"/>
                        </a:spcAft>
                        <a:buNone/>
                      </a:pPr>
                      <a:r>
                        <a:rPr lang="en-US" sz="1600" dirty="0"/>
                        <a:t>2.30</a:t>
                      </a:r>
                      <a:endParaRPr sz="1600" dirty="0"/>
                    </a:p>
                  </a:txBody>
                  <a:tcPr marL="91450" marR="91450" marT="45725" marB="45725"/>
                </a:tc>
                <a:extLst>
                  <a:ext uri="{0D108BD9-81ED-4DB2-BD59-A6C34878D82A}">
                    <a16:rowId xmlns:a16="http://schemas.microsoft.com/office/drawing/2014/main" xmlns="" val="10004"/>
                  </a:ext>
                </a:extLst>
              </a:tr>
              <a:tr h="370850">
                <a:tc>
                  <a:txBody>
                    <a:bodyPr/>
                    <a:lstStyle/>
                    <a:p>
                      <a:pPr marL="0" marR="0" lvl="0" indent="0" algn="l" rtl="0">
                        <a:spcBef>
                          <a:spcPts val="0"/>
                        </a:spcBef>
                        <a:spcAft>
                          <a:spcPts val="0"/>
                        </a:spcAft>
                        <a:buNone/>
                      </a:pPr>
                      <a:r>
                        <a:rPr lang="en-US" sz="1600"/>
                        <a:t>6</a:t>
                      </a:r>
                      <a:endParaRPr sz="1600"/>
                    </a:p>
                  </a:txBody>
                  <a:tcPr marL="91450" marR="91450" marT="45725" marB="45725"/>
                </a:tc>
                <a:tc>
                  <a:txBody>
                    <a:bodyPr/>
                    <a:lstStyle/>
                    <a:p>
                      <a:pPr marL="0" marR="0" lvl="0" indent="0" algn="l" rtl="0">
                        <a:spcBef>
                          <a:spcPts val="0"/>
                        </a:spcBef>
                        <a:spcAft>
                          <a:spcPts val="0"/>
                        </a:spcAft>
                        <a:buNone/>
                      </a:pPr>
                      <a:r>
                        <a:rPr lang="en-US" sz="1600"/>
                        <a:t>I am confident that the administration supports shared governance</a:t>
                      </a:r>
                      <a:endParaRPr sz="1600"/>
                    </a:p>
                  </a:txBody>
                  <a:tcPr marL="91450" marR="91450" marT="45725" marB="45725"/>
                </a:tc>
                <a:tc>
                  <a:txBody>
                    <a:bodyPr/>
                    <a:lstStyle/>
                    <a:p>
                      <a:pPr marL="0" marR="0" lvl="0" indent="0" algn="l" rtl="0">
                        <a:spcBef>
                          <a:spcPts val="0"/>
                        </a:spcBef>
                        <a:spcAft>
                          <a:spcPts val="0"/>
                        </a:spcAft>
                        <a:buNone/>
                      </a:pPr>
                      <a:r>
                        <a:rPr lang="en-US" sz="1600" dirty="0"/>
                        <a:t>2.28</a:t>
                      </a:r>
                      <a:endParaRPr sz="1600" dirty="0"/>
                    </a:p>
                  </a:txBody>
                  <a:tcPr marL="91450" marR="91450" marT="45725" marB="45725"/>
                </a:tc>
                <a:extLst>
                  <a:ext uri="{0D108BD9-81ED-4DB2-BD59-A6C34878D82A}">
                    <a16:rowId xmlns:a16="http://schemas.microsoft.com/office/drawing/2014/main" xmlns="" val="10005"/>
                  </a:ext>
                </a:extLst>
              </a:tr>
              <a:tr h="370850">
                <a:tc>
                  <a:txBody>
                    <a:bodyPr/>
                    <a:lstStyle/>
                    <a:p>
                      <a:pPr marL="0" marR="0" lvl="0" indent="0" algn="l" rtl="0">
                        <a:spcBef>
                          <a:spcPts val="0"/>
                        </a:spcBef>
                        <a:spcAft>
                          <a:spcPts val="0"/>
                        </a:spcAft>
                        <a:buNone/>
                      </a:pPr>
                      <a:r>
                        <a:rPr lang="en-US" sz="1600"/>
                        <a:t>2</a:t>
                      </a:r>
                      <a:endParaRPr sz="1600"/>
                    </a:p>
                  </a:txBody>
                  <a:tcPr marL="91450" marR="91450" marT="45725" marB="45725"/>
                </a:tc>
                <a:tc>
                  <a:txBody>
                    <a:bodyPr/>
                    <a:lstStyle/>
                    <a:p>
                      <a:pPr marL="0" marR="0" lvl="0" indent="0" algn="l" rtl="0">
                        <a:spcBef>
                          <a:spcPts val="0"/>
                        </a:spcBef>
                        <a:spcAft>
                          <a:spcPts val="0"/>
                        </a:spcAft>
                        <a:buNone/>
                      </a:pPr>
                      <a:r>
                        <a:rPr lang="en-US" sz="1600"/>
                        <a:t>I understand the vision for our university’s future</a:t>
                      </a:r>
                      <a:endParaRPr sz="1600"/>
                    </a:p>
                  </a:txBody>
                  <a:tcPr marL="91450" marR="91450" marT="45725" marB="45725"/>
                </a:tc>
                <a:tc>
                  <a:txBody>
                    <a:bodyPr/>
                    <a:lstStyle/>
                    <a:p>
                      <a:pPr marL="0" marR="0" lvl="0" indent="0" algn="l" rtl="0">
                        <a:spcBef>
                          <a:spcPts val="0"/>
                        </a:spcBef>
                        <a:spcAft>
                          <a:spcPts val="0"/>
                        </a:spcAft>
                        <a:buNone/>
                      </a:pPr>
                      <a:r>
                        <a:rPr lang="en-US" sz="1600"/>
                        <a:t>2.05</a:t>
                      </a:r>
                      <a:endParaRPr sz="1600"/>
                    </a:p>
                  </a:txBody>
                  <a:tcPr marL="91450" marR="91450" marT="45725" marB="45725"/>
                </a:tc>
                <a:extLst>
                  <a:ext uri="{0D108BD9-81ED-4DB2-BD59-A6C34878D82A}">
                    <a16:rowId xmlns:a16="http://schemas.microsoft.com/office/drawing/2014/main" xmlns="" val="10006"/>
                  </a:ext>
                </a:extLst>
              </a:tr>
              <a:tr h="370850">
                <a:tc>
                  <a:txBody>
                    <a:bodyPr/>
                    <a:lstStyle/>
                    <a:p>
                      <a:pPr marL="0" marR="0" lvl="0" indent="0" algn="l" rtl="0">
                        <a:spcBef>
                          <a:spcPts val="0"/>
                        </a:spcBef>
                        <a:spcAft>
                          <a:spcPts val="0"/>
                        </a:spcAft>
                        <a:buNone/>
                      </a:pPr>
                      <a:r>
                        <a:rPr lang="en-US" sz="1600"/>
                        <a:t>7</a:t>
                      </a:r>
                      <a:endParaRPr sz="1600"/>
                    </a:p>
                  </a:txBody>
                  <a:tcPr marL="91450" marR="91450" marT="45725" marB="45725"/>
                </a:tc>
                <a:tc>
                  <a:txBody>
                    <a:bodyPr/>
                    <a:lstStyle/>
                    <a:p>
                      <a:pPr marL="0" marR="0" lvl="0" indent="0" algn="l" rtl="0">
                        <a:spcBef>
                          <a:spcPts val="0"/>
                        </a:spcBef>
                        <a:spcAft>
                          <a:spcPts val="0"/>
                        </a:spcAft>
                        <a:buNone/>
                      </a:pPr>
                      <a:r>
                        <a:rPr lang="en-US" sz="1600"/>
                        <a:t>There are well-articulated outcomes for the reorganization process</a:t>
                      </a:r>
                      <a:endParaRPr sz="1600"/>
                    </a:p>
                  </a:txBody>
                  <a:tcPr marL="91450" marR="91450" marT="45725" marB="45725"/>
                </a:tc>
                <a:tc>
                  <a:txBody>
                    <a:bodyPr/>
                    <a:lstStyle/>
                    <a:p>
                      <a:pPr marL="0" marR="0" lvl="0" indent="0" algn="l" rtl="0">
                        <a:spcBef>
                          <a:spcPts val="0"/>
                        </a:spcBef>
                        <a:spcAft>
                          <a:spcPts val="0"/>
                        </a:spcAft>
                        <a:buNone/>
                      </a:pPr>
                      <a:r>
                        <a:rPr lang="en-US" sz="1600" dirty="0"/>
                        <a:t>1.80</a:t>
                      </a:r>
                      <a:endParaRPr sz="1600" dirty="0"/>
                    </a:p>
                  </a:txBody>
                  <a:tcPr marL="91450" marR="91450" marT="45725" marB="45725"/>
                </a:tc>
                <a:extLst>
                  <a:ext uri="{0D108BD9-81ED-4DB2-BD59-A6C34878D82A}">
                    <a16:rowId xmlns:a16="http://schemas.microsoft.com/office/drawing/2014/main" xmlns="" val="10007"/>
                  </a:ext>
                </a:extLst>
              </a:tr>
            </a:tbl>
          </a:graphicData>
        </a:graphic>
      </p:graphicFrame>
      <p:grpSp>
        <p:nvGrpSpPr>
          <p:cNvPr id="8" name="Group 7"/>
          <p:cNvGrpSpPr/>
          <p:nvPr/>
        </p:nvGrpSpPr>
        <p:grpSpPr>
          <a:xfrm>
            <a:off x="6477000" y="1049215"/>
            <a:ext cx="2186354" cy="1301262"/>
            <a:chOff x="6477000" y="1049215"/>
            <a:chExt cx="2186354" cy="1301262"/>
          </a:xfrm>
        </p:grpSpPr>
        <p:sp>
          <p:nvSpPr>
            <p:cNvPr id="3" name="Up Arrow 2"/>
            <p:cNvSpPr/>
            <p:nvPr/>
          </p:nvSpPr>
          <p:spPr>
            <a:xfrm>
              <a:off x="6477000" y="1049215"/>
              <a:ext cx="316523" cy="1301262"/>
            </a:xfrm>
            <a:prstGeom prst="up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6915227" y="1490004"/>
              <a:ext cx="1748127" cy="523220"/>
            </a:xfrm>
            <a:prstGeom prst="rect">
              <a:avLst/>
            </a:prstGeom>
            <a:noFill/>
          </p:spPr>
          <p:txBody>
            <a:bodyPr wrap="square" rtlCol="0">
              <a:spAutoFit/>
            </a:bodyPr>
            <a:lstStyle/>
            <a:p>
              <a:r>
                <a:rPr lang="en-US" b="1" dirty="0" smtClean="0"/>
                <a:t>Strongly Agree/</a:t>
              </a:r>
            </a:p>
            <a:p>
              <a:r>
                <a:rPr lang="en-US" b="1" dirty="0" smtClean="0"/>
                <a:t>Agree</a:t>
              </a:r>
            </a:p>
          </p:txBody>
        </p:sp>
      </p:grpSp>
      <p:grpSp>
        <p:nvGrpSpPr>
          <p:cNvPr id="9" name="Group 8"/>
          <p:cNvGrpSpPr/>
          <p:nvPr/>
        </p:nvGrpSpPr>
        <p:grpSpPr>
          <a:xfrm>
            <a:off x="6523893" y="2714962"/>
            <a:ext cx="2139460" cy="2114946"/>
            <a:chOff x="6523893" y="2714962"/>
            <a:chExt cx="2139460" cy="2114946"/>
          </a:xfrm>
        </p:grpSpPr>
        <p:sp>
          <p:nvSpPr>
            <p:cNvPr id="4" name="Down Arrow 3"/>
            <p:cNvSpPr/>
            <p:nvPr/>
          </p:nvSpPr>
          <p:spPr>
            <a:xfrm>
              <a:off x="6523893" y="2714962"/>
              <a:ext cx="269630" cy="211494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6915226" y="3249215"/>
              <a:ext cx="1748127" cy="738664"/>
            </a:xfrm>
            <a:prstGeom prst="rect">
              <a:avLst/>
            </a:prstGeom>
            <a:noFill/>
          </p:spPr>
          <p:txBody>
            <a:bodyPr wrap="square" rtlCol="0">
              <a:spAutoFit/>
            </a:bodyPr>
            <a:lstStyle/>
            <a:p>
              <a:r>
                <a:rPr lang="en-US" b="1" dirty="0" smtClean="0"/>
                <a:t>Strongly Disagree/ Disagree</a:t>
              </a:r>
              <a:endParaRPr lang="en-US" b="1"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5"/>
          <p:cNvSpPr txBox="1"/>
          <p:nvPr/>
        </p:nvSpPr>
        <p:spPr>
          <a:xfrm>
            <a:off x="270000" y="800000"/>
            <a:ext cx="8229600"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a:solidFill>
                  <a:schemeClr val="dk1"/>
                </a:solidFill>
                <a:latin typeface="Calibri"/>
                <a:ea typeface="Calibri"/>
                <a:cs typeface="Calibri"/>
                <a:sym typeface="Calibri"/>
              </a:rPr>
              <a:t>Non Tenure Track</a:t>
            </a:r>
            <a:endParaRPr sz="1600">
              <a:solidFill>
                <a:schemeClr val="dk1"/>
              </a:solidFill>
              <a:latin typeface="Calibri"/>
              <a:ea typeface="Calibri"/>
              <a:cs typeface="Calibri"/>
              <a:sym typeface="Calibri"/>
            </a:endParaRPr>
          </a:p>
        </p:txBody>
      </p:sp>
      <p:graphicFrame>
        <p:nvGraphicFramePr>
          <p:cNvPr id="102" name="Google Shape;102;p15"/>
          <p:cNvGraphicFramePr/>
          <p:nvPr>
            <p:extLst>
              <p:ext uri="{D42A27DB-BD31-4B8C-83A1-F6EECF244321}">
                <p14:modId xmlns:p14="http://schemas.microsoft.com/office/powerpoint/2010/main" val="277374517"/>
              </p:ext>
            </p:extLst>
          </p:nvPr>
        </p:nvGraphicFramePr>
        <p:xfrm>
          <a:off x="734999" y="1511600"/>
          <a:ext cx="7980375" cy="4008200"/>
        </p:xfrm>
        <a:graphic>
          <a:graphicData uri="http://schemas.openxmlformats.org/drawingml/2006/table">
            <a:tbl>
              <a:tblPr firstRow="1" bandRow="1">
                <a:noFill/>
                <a:tableStyleId>{565E286F-40A6-470A-BE1E-292015C8830A}</a:tableStyleId>
              </a:tblPr>
              <a:tblGrid>
                <a:gridCol w="836625">
                  <a:extLst>
                    <a:ext uri="{9D8B030D-6E8A-4147-A177-3AD203B41FA5}">
                      <a16:colId xmlns:a16="http://schemas.microsoft.com/office/drawing/2014/main" xmlns="" val="20000"/>
                    </a:ext>
                  </a:extLst>
                </a:gridCol>
                <a:gridCol w="4483625">
                  <a:extLst>
                    <a:ext uri="{9D8B030D-6E8A-4147-A177-3AD203B41FA5}">
                      <a16:colId xmlns:a16="http://schemas.microsoft.com/office/drawing/2014/main" xmlns="" val="20001"/>
                    </a:ext>
                  </a:extLst>
                </a:gridCol>
                <a:gridCol w="2660125">
                  <a:extLst>
                    <a:ext uri="{9D8B030D-6E8A-4147-A177-3AD203B41FA5}">
                      <a16:colId xmlns:a16="http://schemas.microsoft.com/office/drawing/2014/main" xmlns="" val="20002"/>
                    </a:ext>
                  </a:extLst>
                </a:gridCol>
              </a:tblGrid>
              <a:tr h="370850">
                <a:tc>
                  <a:txBody>
                    <a:bodyPr/>
                    <a:lstStyle/>
                    <a:p>
                      <a:pPr marL="0" marR="0" lvl="0" indent="0" algn="l" rtl="0">
                        <a:spcBef>
                          <a:spcPts val="0"/>
                        </a:spcBef>
                        <a:spcAft>
                          <a:spcPts val="0"/>
                        </a:spcAft>
                        <a:buNone/>
                      </a:pPr>
                      <a:r>
                        <a:rPr lang="en-US" sz="1600" dirty="0" smtClean="0"/>
                        <a:t>#S</a:t>
                      </a:r>
                      <a:endParaRPr sz="1600" dirty="0"/>
                    </a:p>
                  </a:txBody>
                  <a:tcPr marL="91450" marR="91450" marT="45725" marB="45725"/>
                </a:tc>
                <a:tc>
                  <a:txBody>
                    <a:bodyPr/>
                    <a:lstStyle/>
                    <a:p>
                      <a:pPr marL="0" marR="0" lvl="0" indent="0" algn="l" rtl="0">
                        <a:spcBef>
                          <a:spcPts val="0"/>
                        </a:spcBef>
                        <a:spcAft>
                          <a:spcPts val="0"/>
                        </a:spcAft>
                        <a:buNone/>
                      </a:pPr>
                      <a:r>
                        <a:rPr lang="en-US" sz="1600"/>
                        <a:t>Field</a:t>
                      </a:r>
                      <a:endParaRPr sz="1600"/>
                    </a:p>
                  </a:txBody>
                  <a:tcPr marL="91450" marR="91450" marT="45725" marB="45725"/>
                </a:tc>
                <a:tc>
                  <a:txBody>
                    <a:bodyPr/>
                    <a:lstStyle/>
                    <a:p>
                      <a:pPr marL="0" marR="0" lvl="0" indent="0" algn="l" rtl="0">
                        <a:spcBef>
                          <a:spcPts val="0"/>
                        </a:spcBef>
                        <a:spcAft>
                          <a:spcPts val="0"/>
                        </a:spcAft>
                        <a:buNone/>
                      </a:pPr>
                      <a:r>
                        <a:rPr lang="en-US" sz="1600"/>
                        <a:t>Mean</a:t>
                      </a:r>
                      <a:endParaRPr sz="1600"/>
                    </a:p>
                  </a:txBody>
                  <a:tcPr marL="91450" marR="91450" marT="45725" marB="45725"/>
                </a:tc>
                <a:extLst>
                  <a:ext uri="{0D108BD9-81ED-4DB2-BD59-A6C34878D82A}">
                    <a16:rowId xmlns:a16="http://schemas.microsoft.com/office/drawing/2014/main" xmlns="" val="10000"/>
                  </a:ext>
                </a:extLst>
              </a:tr>
              <a:tr h="370850">
                <a:tc>
                  <a:txBody>
                    <a:bodyPr/>
                    <a:lstStyle/>
                    <a:p>
                      <a:pPr marL="0" marR="0" lvl="0" indent="0" algn="l" rtl="0">
                        <a:spcBef>
                          <a:spcPts val="0"/>
                        </a:spcBef>
                        <a:spcAft>
                          <a:spcPts val="0"/>
                        </a:spcAft>
                        <a:buNone/>
                      </a:pPr>
                      <a:r>
                        <a:rPr lang="en-US" sz="1600"/>
                        <a:t>5</a:t>
                      </a:r>
                      <a:endParaRPr sz="1600"/>
                    </a:p>
                  </a:txBody>
                  <a:tcPr marL="91450" marR="91450" marT="45725" marB="45725"/>
                </a:tc>
                <a:tc>
                  <a:txBody>
                    <a:bodyPr/>
                    <a:lstStyle/>
                    <a:p>
                      <a:pPr marL="0" marR="0" lvl="0" indent="0" algn="l" rtl="0">
                        <a:spcBef>
                          <a:spcPts val="0"/>
                        </a:spcBef>
                        <a:spcAft>
                          <a:spcPts val="0"/>
                        </a:spcAft>
                        <a:buNone/>
                      </a:pPr>
                      <a:r>
                        <a:rPr lang="en-US" sz="1600" dirty="0"/>
                        <a:t>I am certain that decreasing enrollment threatens our university</a:t>
                      </a:r>
                      <a:endParaRPr sz="1600" dirty="0"/>
                    </a:p>
                  </a:txBody>
                  <a:tcPr marL="91450" marR="91450" marT="45725" marB="45725"/>
                </a:tc>
                <a:tc>
                  <a:txBody>
                    <a:bodyPr/>
                    <a:lstStyle/>
                    <a:p>
                      <a:pPr marL="0" marR="0" lvl="0" indent="0" algn="l" rtl="0">
                        <a:spcBef>
                          <a:spcPts val="0"/>
                        </a:spcBef>
                        <a:spcAft>
                          <a:spcPts val="0"/>
                        </a:spcAft>
                        <a:buNone/>
                      </a:pPr>
                      <a:r>
                        <a:rPr lang="en-US" sz="1600" dirty="0"/>
                        <a:t>4.22</a:t>
                      </a:r>
                      <a:endParaRPr sz="1600" dirty="0"/>
                    </a:p>
                  </a:txBody>
                  <a:tcPr marL="91450" marR="91450" marT="45725" marB="45725"/>
                </a:tc>
                <a:extLst>
                  <a:ext uri="{0D108BD9-81ED-4DB2-BD59-A6C34878D82A}">
                    <a16:rowId xmlns:a16="http://schemas.microsoft.com/office/drawing/2014/main" xmlns="" val="10001"/>
                  </a:ext>
                </a:extLst>
              </a:tr>
              <a:tr h="370850">
                <a:tc>
                  <a:txBody>
                    <a:bodyPr/>
                    <a:lstStyle/>
                    <a:p>
                      <a:pPr marL="0" marR="0" lvl="0" indent="0" algn="l" rtl="0">
                        <a:spcBef>
                          <a:spcPts val="0"/>
                        </a:spcBef>
                        <a:spcAft>
                          <a:spcPts val="0"/>
                        </a:spcAft>
                        <a:buNone/>
                      </a:pPr>
                      <a:r>
                        <a:rPr lang="en-US" sz="1600"/>
                        <a:t>4</a:t>
                      </a:r>
                      <a:endParaRPr sz="1600"/>
                    </a:p>
                  </a:txBody>
                  <a:tcPr marL="91450" marR="91450" marT="45725" marB="45725"/>
                </a:tc>
                <a:tc>
                  <a:txBody>
                    <a:bodyPr/>
                    <a:lstStyle/>
                    <a:p>
                      <a:pPr marL="0" marR="0" lvl="0" indent="0" algn="l" rtl="0">
                        <a:spcBef>
                          <a:spcPts val="0"/>
                        </a:spcBef>
                        <a:spcAft>
                          <a:spcPts val="0"/>
                        </a:spcAft>
                        <a:buNone/>
                      </a:pPr>
                      <a:r>
                        <a:rPr lang="en-US" sz="1600"/>
                        <a:t>Administrative instability is a  problem for the university</a:t>
                      </a:r>
                      <a:endParaRPr sz="1600"/>
                    </a:p>
                  </a:txBody>
                  <a:tcPr marL="91450" marR="91450" marT="45725" marB="45725"/>
                </a:tc>
                <a:tc>
                  <a:txBody>
                    <a:bodyPr/>
                    <a:lstStyle/>
                    <a:p>
                      <a:pPr marL="0" marR="0" lvl="0" indent="0" algn="l" rtl="0">
                        <a:spcBef>
                          <a:spcPts val="0"/>
                        </a:spcBef>
                        <a:spcAft>
                          <a:spcPts val="0"/>
                        </a:spcAft>
                        <a:buNone/>
                      </a:pPr>
                      <a:r>
                        <a:rPr lang="en-US" sz="1600" dirty="0"/>
                        <a:t>3.97</a:t>
                      </a:r>
                      <a:endParaRPr sz="1600" dirty="0"/>
                    </a:p>
                  </a:txBody>
                  <a:tcPr marL="91450" marR="91450" marT="45725" marB="45725"/>
                </a:tc>
                <a:extLst>
                  <a:ext uri="{0D108BD9-81ED-4DB2-BD59-A6C34878D82A}">
                    <a16:rowId xmlns:a16="http://schemas.microsoft.com/office/drawing/2014/main" xmlns="" val="10002"/>
                  </a:ext>
                </a:extLst>
              </a:tr>
              <a:tr h="370850">
                <a:tc>
                  <a:txBody>
                    <a:bodyPr/>
                    <a:lstStyle/>
                    <a:p>
                      <a:pPr marL="0" marR="0" lvl="0" indent="0" algn="l" rtl="0">
                        <a:spcBef>
                          <a:spcPts val="0"/>
                        </a:spcBef>
                        <a:spcAft>
                          <a:spcPts val="0"/>
                        </a:spcAft>
                        <a:buNone/>
                      </a:pPr>
                      <a:r>
                        <a:rPr lang="en-US" sz="1600"/>
                        <a:t>1</a:t>
                      </a:r>
                      <a:endParaRPr sz="1600"/>
                    </a:p>
                  </a:txBody>
                  <a:tcPr marL="91450" marR="91450" marT="45725" marB="45725"/>
                </a:tc>
                <a:tc>
                  <a:txBody>
                    <a:bodyPr/>
                    <a:lstStyle/>
                    <a:p>
                      <a:pPr marL="0" marR="0" lvl="0" indent="0" algn="l" rtl="0">
                        <a:spcBef>
                          <a:spcPts val="0"/>
                        </a:spcBef>
                        <a:spcAft>
                          <a:spcPts val="0"/>
                        </a:spcAft>
                        <a:buNone/>
                      </a:pPr>
                      <a:r>
                        <a:rPr lang="en-US" sz="1600"/>
                        <a:t>The morale of faculty is a problem  the University</a:t>
                      </a:r>
                      <a:endParaRPr sz="1600"/>
                    </a:p>
                  </a:txBody>
                  <a:tcPr marL="91450" marR="91450" marT="45725" marB="45725"/>
                </a:tc>
                <a:tc>
                  <a:txBody>
                    <a:bodyPr/>
                    <a:lstStyle/>
                    <a:p>
                      <a:pPr marL="0" marR="0" lvl="0" indent="0" algn="l" rtl="0">
                        <a:spcBef>
                          <a:spcPts val="0"/>
                        </a:spcBef>
                        <a:spcAft>
                          <a:spcPts val="0"/>
                        </a:spcAft>
                        <a:buNone/>
                      </a:pPr>
                      <a:r>
                        <a:rPr lang="en-US" sz="1600"/>
                        <a:t>3.64</a:t>
                      </a:r>
                      <a:endParaRPr sz="1600"/>
                    </a:p>
                  </a:txBody>
                  <a:tcPr marL="91450" marR="91450" marT="45725" marB="45725"/>
                </a:tc>
                <a:extLst>
                  <a:ext uri="{0D108BD9-81ED-4DB2-BD59-A6C34878D82A}">
                    <a16:rowId xmlns:a16="http://schemas.microsoft.com/office/drawing/2014/main" xmlns="" val="10003"/>
                  </a:ext>
                </a:extLst>
              </a:tr>
              <a:tr h="370850">
                <a:tc>
                  <a:txBody>
                    <a:bodyPr/>
                    <a:lstStyle/>
                    <a:p>
                      <a:pPr marL="0" marR="0" lvl="0" indent="0" algn="l" rtl="0">
                        <a:spcBef>
                          <a:spcPts val="0"/>
                        </a:spcBef>
                        <a:spcAft>
                          <a:spcPts val="0"/>
                        </a:spcAft>
                        <a:buNone/>
                      </a:pPr>
                      <a:r>
                        <a:rPr lang="en-US" sz="1600"/>
                        <a:t>3</a:t>
                      </a:r>
                      <a:endParaRPr sz="1600"/>
                    </a:p>
                  </a:txBody>
                  <a:tcPr marL="91450" marR="91450" marT="45725" marB="45725"/>
                </a:tc>
                <a:tc>
                  <a:txBody>
                    <a:bodyPr/>
                    <a:lstStyle/>
                    <a:p>
                      <a:pPr marL="0" marR="0" lvl="0" indent="0" algn="l" rtl="0">
                        <a:spcBef>
                          <a:spcPts val="0"/>
                        </a:spcBef>
                        <a:spcAft>
                          <a:spcPts val="0"/>
                        </a:spcAft>
                        <a:buNone/>
                      </a:pPr>
                      <a:r>
                        <a:rPr lang="en-US" sz="1600"/>
                        <a:t>I trust administration to provide honest information to faculty</a:t>
                      </a:r>
                      <a:endParaRPr sz="1600"/>
                    </a:p>
                  </a:txBody>
                  <a:tcPr marL="91450" marR="91450" marT="45725" marB="45725"/>
                </a:tc>
                <a:tc>
                  <a:txBody>
                    <a:bodyPr/>
                    <a:lstStyle/>
                    <a:p>
                      <a:pPr marL="0" marR="0" lvl="0" indent="0" algn="l" rtl="0">
                        <a:spcBef>
                          <a:spcPts val="0"/>
                        </a:spcBef>
                        <a:spcAft>
                          <a:spcPts val="0"/>
                        </a:spcAft>
                        <a:buNone/>
                      </a:pPr>
                      <a:r>
                        <a:rPr lang="en-US" sz="1600" dirty="0"/>
                        <a:t>2.92</a:t>
                      </a:r>
                      <a:endParaRPr sz="1600" dirty="0"/>
                    </a:p>
                  </a:txBody>
                  <a:tcPr marL="91450" marR="91450" marT="45725" marB="45725"/>
                </a:tc>
                <a:extLst>
                  <a:ext uri="{0D108BD9-81ED-4DB2-BD59-A6C34878D82A}">
                    <a16:rowId xmlns:a16="http://schemas.microsoft.com/office/drawing/2014/main" xmlns="" val="10004"/>
                  </a:ext>
                </a:extLst>
              </a:tr>
              <a:tr h="370850">
                <a:tc>
                  <a:txBody>
                    <a:bodyPr/>
                    <a:lstStyle/>
                    <a:p>
                      <a:pPr marL="0" marR="0" lvl="0" indent="0" algn="l" rtl="0">
                        <a:spcBef>
                          <a:spcPts val="0"/>
                        </a:spcBef>
                        <a:spcAft>
                          <a:spcPts val="0"/>
                        </a:spcAft>
                        <a:buNone/>
                      </a:pPr>
                      <a:r>
                        <a:rPr lang="en-US" sz="1600"/>
                        <a:t>6</a:t>
                      </a:r>
                      <a:endParaRPr sz="1600"/>
                    </a:p>
                  </a:txBody>
                  <a:tcPr marL="91450" marR="91450" marT="45725" marB="45725"/>
                </a:tc>
                <a:tc>
                  <a:txBody>
                    <a:bodyPr/>
                    <a:lstStyle/>
                    <a:p>
                      <a:pPr marL="0" marR="0" lvl="0" indent="0" algn="l" rtl="0">
                        <a:spcBef>
                          <a:spcPts val="0"/>
                        </a:spcBef>
                        <a:spcAft>
                          <a:spcPts val="0"/>
                        </a:spcAft>
                        <a:buNone/>
                      </a:pPr>
                      <a:r>
                        <a:rPr lang="en-US" sz="1600"/>
                        <a:t>I am confident that the administration supports shared governance</a:t>
                      </a:r>
                      <a:endParaRPr sz="1600"/>
                    </a:p>
                  </a:txBody>
                  <a:tcPr marL="91450" marR="91450" marT="45725" marB="45725"/>
                </a:tc>
                <a:tc>
                  <a:txBody>
                    <a:bodyPr/>
                    <a:lstStyle/>
                    <a:p>
                      <a:pPr marL="0" marR="0" lvl="0" indent="0" algn="l" rtl="0">
                        <a:spcBef>
                          <a:spcPts val="0"/>
                        </a:spcBef>
                        <a:spcAft>
                          <a:spcPts val="0"/>
                        </a:spcAft>
                        <a:buNone/>
                      </a:pPr>
                      <a:r>
                        <a:rPr lang="en-US" sz="1600" dirty="0"/>
                        <a:t>2.80</a:t>
                      </a:r>
                      <a:endParaRPr sz="1600" dirty="0"/>
                    </a:p>
                  </a:txBody>
                  <a:tcPr marL="91450" marR="91450" marT="45725" marB="45725"/>
                </a:tc>
                <a:extLst>
                  <a:ext uri="{0D108BD9-81ED-4DB2-BD59-A6C34878D82A}">
                    <a16:rowId xmlns:a16="http://schemas.microsoft.com/office/drawing/2014/main" xmlns="" val="10005"/>
                  </a:ext>
                </a:extLst>
              </a:tr>
              <a:tr h="370850">
                <a:tc>
                  <a:txBody>
                    <a:bodyPr/>
                    <a:lstStyle/>
                    <a:p>
                      <a:pPr marL="0" marR="0" lvl="0" indent="0" algn="l" rtl="0">
                        <a:spcBef>
                          <a:spcPts val="0"/>
                        </a:spcBef>
                        <a:spcAft>
                          <a:spcPts val="0"/>
                        </a:spcAft>
                        <a:buNone/>
                      </a:pPr>
                      <a:r>
                        <a:rPr lang="en-US" sz="1600"/>
                        <a:t>2</a:t>
                      </a:r>
                      <a:endParaRPr sz="1600"/>
                    </a:p>
                  </a:txBody>
                  <a:tcPr marL="91450" marR="91450" marT="45725" marB="45725"/>
                </a:tc>
                <a:tc>
                  <a:txBody>
                    <a:bodyPr/>
                    <a:lstStyle/>
                    <a:p>
                      <a:pPr marL="0" marR="0" lvl="0" indent="0" algn="l" rtl="0">
                        <a:spcBef>
                          <a:spcPts val="0"/>
                        </a:spcBef>
                        <a:spcAft>
                          <a:spcPts val="0"/>
                        </a:spcAft>
                        <a:buNone/>
                      </a:pPr>
                      <a:r>
                        <a:rPr lang="en-US" sz="1600"/>
                        <a:t>I understand the vision for our university’s future</a:t>
                      </a:r>
                      <a:endParaRPr sz="1600"/>
                    </a:p>
                  </a:txBody>
                  <a:tcPr marL="91450" marR="91450" marT="45725" marB="45725"/>
                </a:tc>
                <a:tc>
                  <a:txBody>
                    <a:bodyPr/>
                    <a:lstStyle/>
                    <a:p>
                      <a:pPr marL="0" marR="0" lvl="0" indent="0" algn="l" rtl="0">
                        <a:spcBef>
                          <a:spcPts val="0"/>
                        </a:spcBef>
                        <a:spcAft>
                          <a:spcPts val="0"/>
                        </a:spcAft>
                        <a:buNone/>
                      </a:pPr>
                      <a:r>
                        <a:rPr lang="en-US" sz="1600" dirty="0"/>
                        <a:t>2.74</a:t>
                      </a:r>
                      <a:endParaRPr sz="1600" dirty="0"/>
                    </a:p>
                  </a:txBody>
                  <a:tcPr marL="91450" marR="91450" marT="45725" marB="45725"/>
                </a:tc>
                <a:extLst>
                  <a:ext uri="{0D108BD9-81ED-4DB2-BD59-A6C34878D82A}">
                    <a16:rowId xmlns:a16="http://schemas.microsoft.com/office/drawing/2014/main" xmlns="" val="10006"/>
                  </a:ext>
                </a:extLst>
              </a:tr>
              <a:tr h="370850">
                <a:tc>
                  <a:txBody>
                    <a:bodyPr/>
                    <a:lstStyle/>
                    <a:p>
                      <a:pPr marL="0" marR="0" lvl="0" indent="0" algn="l" rtl="0">
                        <a:spcBef>
                          <a:spcPts val="0"/>
                        </a:spcBef>
                        <a:spcAft>
                          <a:spcPts val="0"/>
                        </a:spcAft>
                        <a:buNone/>
                      </a:pPr>
                      <a:r>
                        <a:rPr lang="en-US" sz="1600" dirty="0"/>
                        <a:t>7</a:t>
                      </a:r>
                      <a:endParaRPr sz="1600" dirty="0"/>
                    </a:p>
                  </a:txBody>
                  <a:tcPr marL="91450" marR="91450" marT="45725" marB="45725"/>
                </a:tc>
                <a:tc>
                  <a:txBody>
                    <a:bodyPr/>
                    <a:lstStyle/>
                    <a:p>
                      <a:pPr marL="0" marR="0" lvl="0" indent="0" algn="l" rtl="0">
                        <a:spcBef>
                          <a:spcPts val="0"/>
                        </a:spcBef>
                        <a:spcAft>
                          <a:spcPts val="0"/>
                        </a:spcAft>
                        <a:buNone/>
                      </a:pPr>
                      <a:r>
                        <a:rPr lang="en-US" sz="1600"/>
                        <a:t>There are well-articulated outcomes for the reorganization process</a:t>
                      </a:r>
                      <a:endParaRPr sz="1600"/>
                    </a:p>
                  </a:txBody>
                  <a:tcPr marL="91450" marR="91450" marT="45725" marB="45725"/>
                </a:tc>
                <a:tc>
                  <a:txBody>
                    <a:bodyPr/>
                    <a:lstStyle/>
                    <a:p>
                      <a:pPr marL="0" marR="0" lvl="0" indent="0" algn="l" rtl="0">
                        <a:spcBef>
                          <a:spcPts val="0"/>
                        </a:spcBef>
                        <a:spcAft>
                          <a:spcPts val="0"/>
                        </a:spcAft>
                        <a:buNone/>
                      </a:pPr>
                      <a:r>
                        <a:rPr lang="en-US" sz="1600" dirty="0"/>
                        <a:t>2.42</a:t>
                      </a:r>
                      <a:endParaRPr sz="1600" dirty="0"/>
                    </a:p>
                  </a:txBody>
                  <a:tcPr marL="91450" marR="91450" marT="45725" marB="45725"/>
                </a:tc>
                <a:extLst>
                  <a:ext uri="{0D108BD9-81ED-4DB2-BD59-A6C34878D82A}">
                    <a16:rowId xmlns:a16="http://schemas.microsoft.com/office/drawing/2014/main" xmlns="" val="10008"/>
                  </a:ext>
                </a:extLst>
              </a:tr>
            </a:tbl>
          </a:graphicData>
        </a:graphic>
      </p:graphicFrame>
      <p:grpSp>
        <p:nvGrpSpPr>
          <p:cNvPr id="6" name="Group 5"/>
          <p:cNvGrpSpPr/>
          <p:nvPr/>
        </p:nvGrpSpPr>
        <p:grpSpPr>
          <a:xfrm>
            <a:off x="6957646" y="5052646"/>
            <a:ext cx="2139460" cy="519598"/>
            <a:chOff x="6523893" y="2714962"/>
            <a:chExt cx="2139460" cy="2114946"/>
          </a:xfrm>
        </p:grpSpPr>
        <p:sp>
          <p:nvSpPr>
            <p:cNvPr id="7" name="Down Arrow 6"/>
            <p:cNvSpPr/>
            <p:nvPr/>
          </p:nvSpPr>
          <p:spPr>
            <a:xfrm>
              <a:off x="6523893" y="2714962"/>
              <a:ext cx="269630" cy="211494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6915226" y="3249215"/>
              <a:ext cx="1748127" cy="307777"/>
            </a:xfrm>
            <a:prstGeom prst="rect">
              <a:avLst/>
            </a:prstGeom>
            <a:noFill/>
          </p:spPr>
          <p:txBody>
            <a:bodyPr wrap="square" rtlCol="0">
              <a:spAutoFit/>
            </a:bodyPr>
            <a:lstStyle/>
            <a:p>
              <a:r>
                <a:rPr lang="en-US" b="1" dirty="0" smtClean="0"/>
                <a:t>Disagree</a:t>
              </a:r>
              <a:endParaRPr lang="en-US" b="1" dirty="0"/>
            </a:p>
          </p:txBody>
        </p:sp>
      </p:grpSp>
      <p:grpSp>
        <p:nvGrpSpPr>
          <p:cNvPr id="9" name="Group 8"/>
          <p:cNvGrpSpPr/>
          <p:nvPr/>
        </p:nvGrpSpPr>
        <p:grpSpPr>
          <a:xfrm>
            <a:off x="6957646" y="1998704"/>
            <a:ext cx="2186354" cy="1301262"/>
            <a:chOff x="6477000" y="1049215"/>
            <a:chExt cx="2186354" cy="1301262"/>
          </a:xfrm>
        </p:grpSpPr>
        <p:sp>
          <p:nvSpPr>
            <p:cNvPr id="10" name="Up Arrow 9"/>
            <p:cNvSpPr/>
            <p:nvPr/>
          </p:nvSpPr>
          <p:spPr>
            <a:xfrm>
              <a:off x="6477000" y="1049215"/>
              <a:ext cx="316523" cy="1301262"/>
            </a:xfrm>
            <a:prstGeom prst="up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6915227" y="1490004"/>
              <a:ext cx="1748127" cy="523220"/>
            </a:xfrm>
            <a:prstGeom prst="rect">
              <a:avLst/>
            </a:prstGeom>
            <a:noFill/>
          </p:spPr>
          <p:txBody>
            <a:bodyPr wrap="square" rtlCol="0">
              <a:spAutoFit/>
            </a:bodyPr>
            <a:lstStyle/>
            <a:p>
              <a:r>
                <a:rPr lang="en-US" b="1" dirty="0" smtClean="0"/>
                <a:t>Strongly Agree/Agree</a:t>
              </a:r>
              <a:endParaRPr lang="en-US" b="1" dirty="0"/>
            </a:p>
          </p:txBody>
        </p:sp>
      </p:grpSp>
      <p:grpSp>
        <p:nvGrpSpPr>
          <p:cNvPr id="12" name="Group 11"/>
          <p:cNvGrpSpPr/>
          <p:nvPr/>
        </p:nvGrpSpPr>
        <p:grpSpPr>
          <a:xfrm>
            <a:off x="6984022" y="3515700"/>
            <a:ext cx="2065244" cy="1289539"/>
            <a:chOff x="6984022" y="3515700"/>
            <a:chExt cx="2065244" cy="1289539"/>
          </a:xfrm>
        </p:grpSpPr>
        <p:sp>
          <p:nvSpPr>
            <p:cNvPr id="4" name="Up-Down Arrow 3"/>
            <p:cNvSpPr/>
            <p:nvPr/>
          </p:nvSpPr>
          <p:spPr>
            <a:xfrm>
              <a:off x="6984022" y="3515700"/>
              <a:ext cx="263769" cy="1289539"/>
            </a:xfrm>
            <a:prstGeom prst="up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5" name="TextBox 4"/>
            <p:cNvSpPr txBox="1"/>
            <p:nvPr/>
          </p:nvSpPr>
          <p:spPr>
            <a:xfrm flipH="1">
              <a:off x="7418585" y="3852692"/>
              <a:ext cx="1630681" cy="307777"/>
            </a:xfrm>
            <a:prstGeom prst="rect">
              <a:avLst/>
            </a:prstGeom>
            <a:noFill/>
          </p:spPr>
          <p:txBody>
            <a:bodyPr wrap="square" rtlCol="0">
              <a:spAutoFit/>
            </a:bodyPr>
            <a:lstStyle/>
            <a:p>
              <a:r>
                <a:rPr lang="en-US" b="1" dirty="0" smtClean="0"/>
                <a:t>Neutral</a:t>
              </a:r>
              <a:endParaRPr lang="en-US" b="1"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Degree which each group (TT/NTT) rated questions</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9778303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16"/>
          <p:cNvSpPr txBox="1"/>
          <p:nvPr/>
        </p:nvSpPr>
        <p:spPr>
          <a:xfrm>
            <a:off x="346200" y="76100"/>
            <a:ext cx="8229600"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a:solidFill>
                  <a:schemeClr val="dk1"/>
                </a:solidFill>
                <a:latin typeface="Calibri"/>
                <a:ea typeface="Calibri"/>
                <a:cs typeface="Calibri"/>
                <a:sym typeface="Calibri"/>
              </a:rPr>
              <a:t>The morale of faculty is a problem  the University</a:t>
            </a:r>
            <a:endParaRPr sz="1600">
              <a:solidFill>
                <a:schemeClr val="dk1"/>
              </a:solidFill>
              <a:latin typeface="Calibri"/>
              <a:ea typeface="Calibri"/>
              <a:cs typeface="Calibri"/>
              <a:sym typeface="Calibri"/>
            </a:endParaRPr>
          </a:p>
        </p:txBody>
      </p:sp>
      <p:graphicFrame>
        <p:nvGraphicFramePr>
          <p:cNvPr id="108" name="Google Shape;108;p16"/>
          <p:cNvGraphicFramePr/>
          <p:nvPr/>
        </p:nvGraphicFramePr>
        <p:xfrm>
          <a:off x="449248" y="447773"/>
          <a:ext cx="7561300" cy="949980"/>
        </p:xfrm>
        <a:graphic>
          <a:graphicData uri="http://schemas.openxmlformats.org/drawingml/2006/table">
            <a:tbl>
              <a:tblPr firstRow="1" bandRow="1">
                <a:noFill/>
                <a:tableStyleId>{565E286F-40A6-470A-BE1E-292015C8830A}</a:tableStyleId>
              </a:tblPr>
              <a:tblGrid>
                <a:gridCol w="1890325">
                  <a:extLst>
                    <a:ext uri="{9D8B030D-6E8A-4147-A177-3AD203B41FA5}">
                      <a16:colId xmlns:a16="http://schemas.microsoft.com/office/drawing/2014/main" xmlns="" val="20000"/>
                    </a:ext>
                  </a:extLst>
                </a:gridCol>
                <a:gridCol w="1890325">
                  <a:extLst>
                    <a:ext uri="{9D8B030D-6E8A-4147-A177-3AD203B41FA5}">
                      <a16:colId xmlns:a16="http://schemas.microsoft.com/office/drawing/2014/main" xmlns="" val="20001"/>
                    </a:ext>
                  </a:extLst>
                </a:gridCol>
                <a:gridCol w="1890325">
                  <a:extLst>
                    <a:ext uri="{9D8B030D-6E8A-4147-A177-3AD203B41FA5}">
                      <a16:colId xmlns:a16="http://schemas.microsoft.com/office/drawing/2014/main" xmlns="" val="20002"/>
                    </a:ext>
                  </a:extLst>
                </a:gridCol>
                <a:gridCol w="1890325">
                  <a:extLst>
                    <a:ext uri="{9D8B030D-6E8A-4147-A177-3AD203B41FA5}">
                      <a16:colId xmlns:a16="http://schemas.microsoft.com/office/drawing/2014/main" xmlns="" val="20003"/>
                    </a:ext>
                  </a:extLst>
                </a:gridCol>
              </a:tblGrid>
              <a:tr h="370850">
                <a:tc>
                  <a:txBody>
                    <a:bodyPr/>
                    <a:lstStyle/>
                    <a:p>
                      <a:pPr marL="0" marR="0" lvl="0" indent="0" algn="l" rtl="0">
                        <a:spcBef>
                          <a:spcPts val="0"/>
                        </a:spcBef>
                        <a:spcAft>
                          <a:spcPts val="0"/>
                        </a:spcAft>
                        <a:buNone/>
                      </a:pPr>
                      <a:r>
                        <a:rPr lang="en-US" sz="1600"/>
                        <a:t>#</a:t>
                      </a:r>
                      <a:endParaRPr sz="1600"/>
                    </a:p>
                  </a:txBody>
                  <a:tcPr marL="91450" marR="91450" marT="45725" marB="45725"/>
                </a:tc>
                <a:tc>
                  <a:txBody>
                    <a:bodyPr/>
                    <a:lstStyle/>
                    <a:p>
                      <a:pPr marL="0" marR="0" lvl="0" indent="0" algn="l" rtl="0">
                        <a:spcBef>
                          <a:spcPts val="0"/>
                        </a:spcBef>
                        <a:spcAft>
                          <a:spcPts val="0"/>
                        </a:spcAft>
                        <a:buNone/>
                      </a:pPr>
                      <a:r>
                        <a:rPr lang="en-US" sz="1600"/>
                        <a:t>Question</a:t>
                      </a:r>
                      <a:endParaRPr sz="1600"/>
                    </a:p>
                  </a:txBody>
                  <a:tcPr marL="91450" marR="91450" marT="45725" marB="45725"/>
                </a:tc>
                <a:tc>
                  <a:txBody>
                    <a:bodyPr/>
                    <a:lstStyle/>
                    <a:p>
                      <a:pPr marL="0" marR="0" lvl="0" indent="0" algn="l" rtl="0">
                        <a:spcBef>
                          <a:spcPts val="0"/>
                        </a:spcBef>
                        <a:spcAft>
                          <a:spcPts val="0"/>
                        </a:spcAft>
                        <a:buNone/>
                      </a:pPr>
                      <a:r>
                        <a:rPr lang="en-US" sz="1600"/>
                        <a:t>Tenure/tenure track</a:t>
                      </a:r>
                      <a:endParaRPr sz="1600"/>
                    </a:p>
                  </a:txBody>
                  <a:tcPr marL="91450" marR="91450" marT="45725" marB="45725"/>
                </a:tc>
                <a:tc>
                  <a:txBody>
                    <a:bodyPr/>
                    <a:lstStyle/>
                    <a:p>
                      <a:pPr marL="0" marR="0" lvl="0" indent="0" algn="l" rtl="0">
                        <a:spcBef>
                          <a:spcPts val="0"/>
                        </a:spcBef>
                        <a:spcAft>
                          <a:spcPts val="0"/>
                        </a:spcAft>
                        <a:buNone/>
                      </a:pPr>
                      <a:r>
                        <a:rPr lang="en-US" sz="1600"/>
                        <a:t>NTT</a:t>
                      </a:r>
                      <a:endParaRPr sz="1600"/>
                    </a:p>
                  </a:txBody>
                  <a:tcPr marL="91450" marR="91450" marT="45725" marB="45725"/>
                </a:tc>
                <a:extLst>
                  <a:ext uri="{0D108BD9-81ED-4DB2-BD59-A6C34878D82A}">
                    <a16:rowId xmlns:a16="http://schemas.microsoft.com/office/drawing/2014/main" xmlns="" val="10000"/>
                  </a:ext>
                </a:extLst>
              </a:tr>
              <a:tr h="370850">
                <a:tc>
                  <a:txBody>
                    <a:bodyPr/>
                    <a:lstStyle/>
                    <a:p>
                      <a:pPr marL="0" marR="0" lvl="0" indent="0" algn="l" rtl="0">
                        <a:spcBef>
                          <a:spcPts val="0"/>
                        </a:spcBef>
                        <a:spcAft>
                          <a:spcPts val="0"/>
                        </a:spcAft>
                        <a:buNone/>
                      </a:pPr>
                      <a:r>
                        <a:rPr lang="en-US" sz="1600" b="1"/>
                        <a:t>5</a:t>
                      </a:r>
                      <a:endParaRPr sz="1600" b="1"/>
                    </a:p>
                  </a:txBody>
                  <a:tcPr marL="91450" marR="91450" marT="45725" marB="45725"/>
                </a:tc>
                <a:tc>
                  <a:txBody>
                    <a:bodyPr/>
                    <a:lstStyle/>
                    <a:p>
                      <a:pPr marL="0" marR="0" lvl="0" indent="0" algn="l" rtl="0">
                        <a:spcBef>
                          <a:spcPts val="0"/>
                        </a:spcBef>
                        <a:spcAft>
                          <a:spcPts val="0"/>
                        </a:spcAft>
                        <a:buNone/>
                      </a:pPr>
                      <a:r>
                        <a:rPr lang="en-US" sz="1600" b="1"/>
                        <a:t>strongly agree</a:t>
                      </a:r>
                      <a:endParaRPr sz="1600" b="1"/>
                    </a:p>
                  </a:txBody>
                  <a:tcPr marL="91450" marR="91450" marT="45725" marB="45725"/>
                </a:tc>
                <a:tc>
                  <a:txBody>
                    <a:bodyPr/>
                    <a:lstStyle/>
                    <a:p>
                      <a:pPr marL="0" marR="0" lvl="0" indent="0" algn="l" rtl="0">
                        <a:spcBef>
                          <a:spcPts val="0"/>
                        </a:spcBef>
                        <a:spcAft>
                          <a:spcPts val="0"/>
                        </a:spcAft>
                        <a:buNone/>
                      </a:pPr>
                      <a:r>
                        <a:rPr lang="en-US" sz="1600" b="1"/>
                        <a:t>84.42%</a:t>
                      </a:r>
                      <a:endParaRPr sz="1600" b="1"/>
                    </a:p>
                  </a:txBody>
                  <a:tcPr marL="91450" marR="91450" marT="45725" marB="45725"/>
                </a:tc>
                <a:tc>
                  <a:txBody>
                    <a:bodyPr/>
                    <a:lstStyle/>
                    <a:p>
                      <a:pPr marL="0" marR="0" lvl="0" indent="0" algn="l" rtl="0">
                        <a:spcBef>
                          <a:spcPts val="0"/>
                        </a:spcBef>
                        <a:spcAft>
                          <a:spcPts val="0"/>
                        </a:spcAft>
                        <a:buNone/>
                      </a:pPr>
                      <a:r>
                        <a:rPr lang="en-US" sz="1600" b="1"/>
                        <a:t>15.58%</a:t>
                      </a:r>
                      <a:endParaRPr sz="1600" b="1"/>
                    </a:p>
                  </a:txBody>
                  <a:tcPr marL="91450" marR="91450" marT="45725" marB="45725"/>
                </a:tc>
                <a:extLst>
                  <a:ext uri="{0D108BD9-81ED-4DB2-BD59-A6C34878D82A}">
                    <a16:rowId xmlns:a16="http://schemas.microsoft.com/office/drawing/2014/main" xmlns="" val="10001"/>
                  </a:ext>
                </a:extLst>
              </a:tr>
            </a:tbl>
          </a:graphicData>
        </a:graphic>
      </p:graphicFrame>
      <p:sp>
        <p:nvSpPr>
          <p:cNvPr id="109" name="Google Shape;109;p16"/>
          <p:cNvSpPr txBox="1"/>
          <p:nvPr/>
        </p:nvSpPr>
        <p:spPr>
          <a:xfrm>
            <a:off x="450975" y="1372571"/>
            <a:ext cx="8229600"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a:solidFill>
                  <a:schemeClr val="dk1"/>
                </a:solidFill>
                <a:latin typeface="Calibri"/>
                <a:ea typeface="Calibri"/>
                <a:cs typeface="Calibri"/>
                <a:sym typeface="Calibri"/>
              </a:rPr>
              <a:t>I understand the vision for our university’s future</a:t>
            </a:r>
            <a:endParaRPr sz="1600">
              <a:solidFill>
                <a:schemeClr val="dk1"/>
              </a:solidFill>
              <a:latin typeface="Calibri"/>
              <a:ea typeface="Calibri"/>
              <a:cs typeface="Calibri"/>
              <a:sym typeface="Calibri"/>
            </a:endParaRPr>
          </a:p>
        </p:txBody>
      </p:sp>
      <p:graphicFrame>
        <p:nvGraphicFramePr>
          <p:cNvPr id="110" name="Google Shape;110;p16"/>
          <p:cNvGraphicFramePr/>
          <p:nvPr/>
        </p:nvGraphicFramePr>
        <p:xfrm>
          <a:off x="450975" y="1772383"/>
          <a:ext cx="7589900" cy="949980"/>
        </p:xfrm>
        <a:graphic>
          <a:graphicData uri="http://schemas.openxmlformats.org/drawingml/2006/table">
            <a:tbl>
              <a:tblPr firstRow="1" bandRow="1">
                <a:noFill/>
                <a:tableStyleId>{565E286F-40A6-470A-BE1E-292015C8830A}</a:tableStyleId>
              </a:tblPr>
              <a:tblGrid>
                <a:gridCol w="1897475">
                  <a:extLst>
                    <a:ext uri="{9D8B030D-6E8A-4147-A177-3AD203B41FA5}">
                      <a16:colId xmlns:a16="http://schemas.microsoft.com/office/drawing/2014/main" xmlns="" val="20000"/>
                    </a:ext>
                  </a:extLst>
                </a:gridCol>
                <a:gridCol w="1897475">
                  <a:extLst>
                    <a:ext uri="{9D8B030D-6E8A-4147-A177-3AD203B41FA5}">
                      <a16:colId xmlns:a16="http://schemas.microsoft.com/office/drawing/2014/main" xmlns="" val="20001"/>
                    </a:ext>
                  </a:extLst>
                </a:gridCol>
                <a:gridCol w="1897475">
                  <a:extLst>
                    <a:ext uri="{9D8B030D-6E8A-4147-A177-3AD203B41FA5}">
                      <a16:colId xmlns:a16="http://schemas.microsoft.com/office/drawing/2014/main" xmlns="" val="20002"/>
                    </a:ext>
                  </a:extLst>
                </a:gridCol>
                <a:gridCol w="1897475">
                  <a:extLst>
                    <a:ext uri="{9D8B030D-6E8A-4147-A177-3AD203B41FA5}">
                      <a16:colId xmlns:a16="http://schemas.microsoft.com/office/drawing/2014/main" xmlns="" val="20003"/>
                    </a:ext>
                  </a:extLst>
                </a:gridCol>
              </a:tblGrid>
              <a:tr h="370850">
                <a:tc>
                  <a:txBody>
                    <a:bodyPr/>
                    <a:lstStyle/>
                    <a:p>
                      <a:pPr marL="0" marR="0" lvl="0" indent="0" algn="l" rtl="0">
                        <a:spcBef>
                          <a:spcPts val="0"/>
                        </a:spcBef>
                        <a:spcAft>
                          <a:spcPts val="0"/>
                        </a:spcAft>
                        <a:buNone/>
                      </a:pPr>
                      <a:r>
                        <a:rPr lang="en-US" sz="1600"/>
                        <a:t>#</a:t>
                      </a:r>
                      <a:endParaRPr sz="1600"/>
                    </a:p>
                  </a:txBody>
                  <a:tcPr marL="91450" marR="91450" marT="45725" marB="45725"/>
                </a:tc>
                <a:tc>
                  <a:txBody>
                    <a:bodyPr/>
                    <a:lstStyle/>
                    <a:p>
                      <a:pPr marL="0" marR="0" lvl="0" indent="0" algn="l" rtl="0">
                        <a:spcBef>
                          <a:spcPts val="0"/>
                        </a:spcBef>
                        <a:spcAft>
                          <a:spcPts val="0"/>
                        </a:spcAft>
                        <a:buNone/>
                      </a:pPr>
                      <a:r>
                        <a:rPr lang="en-US" sz="1600"/>
                        <a:t>Question</a:t>
                      </a:r>
                      <a:endParaRPr sz="1600"/>
                    </a:p>
                  </a:txBody>
                  <a:tcPr marL="91450" marR="91450" marT="45725" marB="45725"/>
                </a:tc>
                <a:tc>
                  <a:txBody>
                    <a:bodyPr/>
                    <a:lstStyle/>
                    <a:p>
                      <a:pPr marL="0" marR="0" lvl="0" indent="0" algn="l" rtl="0">
                        <a:spcBef>
                          <a:spcPts val="0"/>
                        </a:spcBef>
                        <a:spcAft>
                          <a:spcPts val="0"/>
                        </a:spcAft>
                        <a:buNone/>
                      </a:pPr>
                      <a:r>
                        <a:rPr lang="en-US" sz="1600"/>
                        <a:t>Tenure/tenure track</a:t>
                      </a:r>
                      <a:endParaRPr sz="1600"/>
                    </a:p>
                  </a:txBody>
                  <a:tcPr marL="91450" marR="91450" marT="45725" marB="45725"/>
                </a:tc>
                <a:tc>
                  <a:txBody>
                    <a:bodyPr/>
                    <a:lstStyle/>
                    <a:p>
                      <a:pPr marL="0" marR="0" lvl="0" indent="0" algn="l" rtl="0">
                        <a:spcBef>
                          <a:spcPts val="0"/>
                        </a:spcBef>
                        <a:spcAft>
                          <a:spcPts val="0"/>
                        </a:spcAft>
                        <a:buNone/>
                      </a:pPr>
                      <a:r>
                        <a:rPr lang="en-US" sz="1600"/>
                        <a:t>NTT</a:t>
                      </a:r>
                      <a:endParaRPr sz="1600"/>
                    </a:p>
                  </a:txBody>
                  <a:tcPr marL="91450" marR="91450" marT="45725" marB="45725"/>
                </a:tc>
                <a:extLst>
                  <a:ext uri="{0D108BD9-81ED-4DB2-BD59-A6C34878D82A}">
                    <a16:rowId xmlns:a16="http://schemas.microsoft.com/office/drawing/2014/main" xmlns="" val="10000"/>
                  </a:ext>
                </a:extLst>
              </a:tr>
              <a:tr h="370850">
                <a:tc>
                  <a:txBody>
                    <a:bodyPr/>
                    <a:lstStyle/>
                    <a:p>
                      <a:pPr marL="0" marR="0" lvl="0" indent="0" algn="l" rtl="0">
                        <a:spcBef>
                          <a:spcPts val="0"/>
                        </a:spcBef>
                        <a:spcAft>
                          <a:spcPts val="0"/>
                        </a:spcAft>
                        <a:buNone/>
                      </a:pPr>
                      <a:r>
                        <a:rPr lang="en-US" sz="1600" b="1"/>
                        <a:t>1</a:t>
                      </a:r>
                      <a:endParaRPr sz="1600" b="1"/>
                    </a:p>
                  </a:txBody>
                  <a:tcPr marL="91450" marR="91450" marT="45725" marB="45725"/>
                </a:tc>
                <a:tc>
                  <a:txBody>
                    <a:bodyPr/>
                    <a:lstStyle/>
                    <a:p>
                      <a:pPr marL="0" marR="0" lvl="0" indent="0" algn="l" rtl="0">
                        <a:spcBef>
                          <a:spcPts val="0"/>
                        </a:spcBef>
                        <a:spcAft>
                          <a:spcPts val="0"/>
                        </a:spcAft>
                        <a:buNone/>
                      </a:pPr>
                      <a:r>
                        <a:rPr lang="en-US" sz="1600" b="1"/>
                        <a:t>strongly disagree</a:t>
                      </a:r>
                      <a:endParaRPr sz="1600" b="1"/>
                    </a:p>
                  </a:txBody>
                  <a:tcPr marL="91450" marR="91450" marT="45725" marB="45725"/>
                </a:tc>
                <a:tc>
                  <a:txBody>
                    <a:bodyPr/>
                    <a:lstStyle/>
                    <a:p>
                      <a:pPr marL="0" marR="0" lvl="0" indent="0" algn="l" rtl="0">
                        <a:spcBef>
                          <a:spcPts val="0"/>
                        </a:spcBef>
                        <a:spcAft>
                          <a:spcPts val="0"/>
                        </a:spcAft>
                        <a:buNone/>
                      </a:pPr>
                      <a:r>
                        <a:rPr lang="en-US" sz="1600" b="1"/>
                        <a:t>81.90%</a:t>
                      </a:r>
                      <a:endParaRPr sz="1600" b="1"/>
                    </a:p>
                  </a:txBody>
                  <a:tcPr marL="91450" marR="91450" marT="45725" marB="45725"/>
                </a:tc>
                <a:tc>
                  <a:txBody>
                    <a:bodyPr/>
                    <a:lstStyle/>
                    <a:p>
                      <a:pPr marL="0" marR="0" lvl="0" indent="0" algn="l" rtl="0">
                        <a:spcBef>
                          <a:spcPts val="0"/>
                        </a:spcBef>
                        <a:spcAft>
                          <a:spcPts val="0"/>
                        </a:spcAft>
                        <a:buNone/>
                      </a:pPr>
                      <a:r>
                        <a:rPr lang="en-US" sz="1600" b="1"/>
                        <a:t>18.10%</a:t>
                      </a:r>
                      <a:endParaRPr sz="1600" b="1"/>
                    </a:p>
                  </a:txBody>
                  <a:tcPr marL="91450" marR="91450" marT="45725" marB="45725"/>
                </a:tc>
                <a:extLst>
                  <a:ext uri="{0D108BD9-81ED-4DB2-BD59-A6C34878D82A}">
                    <a16:rowId xmlns:a16="http://schemas.microsoft.com/office/drawing/2014/main" xmlns="" val="10001"/>
                  </a:ext>
                </a:extLst>
              </a:tr>
            </a:tbl>
          </a:graphicData>
        </a:graphic>
      </p:graphicFrame>
      <p:sp>
        <p:nvSpPr>
          <p:cNvPr id="111" name="Google Shape;111;p16"/>
          <p:cNvSpPr txBox="1"/>
          <p:nvPr/>
        </p:nvSpPr>
        <p:spPr>
          <a:xfrm>
            <a:off x="450975" y="2585938"/>
            <a:ext cx="8229600"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a:solidFill>
                  <a:schemeClr val="dk1"/>
                </a:solidFill>
                <a:latin typeface="Calibri"/>
                <a:ea typeface="Calibri"/>
                <a:cs typeface="Calibri"/>
                <a:sym typeface="Calibri"/>
              </a:rPr>
              <a:t>I trust administration to provide honest information to faculty</a:t>
            </a:r>
            <a:endParaRPr sz="1600">
              <a:solidFill>
                <a:schemeClr val="dk1"/>
              </a:solidFill>
              <a:latin typeface="Calibri"/>
              <a:ea typeface="Calibri"/>
              <a:cs typeface="Calibri"/>
              <a:sym typeface="Calibri"/>
            </a:endParaRPr>
          </a:p>
        </p:txBody>
      </p:sp>
      <p:graphicFrame>
        <p:nvGraphicFramePr>
          <p:cNvPr id="112" name="Google Shape;112;p16"/>
          <p:cNvGraphicFramePr/>
          <p:nvPr>
            <p:extLst>
              <p:ext uri="{D42A27DB-BD31-4B8C-83A1-F6EECF244321}">
                <p14:modId xmlns:p14="http://schemas.microsoft.com/office/powerpoint/2010/main" val="1805833971"/>
              </p:ext>
            </p:extLst>
          </p:nvPr>
        </p:nvGraphicFramePr>
        <p:xfrm>
          <a:off x="450975" y="2955270"/>
          <a:ext cx="7673850" cy="741700"/>
        </p:xfrm>
        <a:graphic>
          <a:graphicData uri="http://schemas.openxmlformats.org/drawingml/2006/table">
            <a:tbl>
              <a:tblPr firstRow="1" bandRow="1">
                <a:noFill/>
                <a:tableStyleId>{565E286F-40A6-470A-BE1E-292015C8830A}</a:tableStyleId>
              </a:tblPr>
              <a:tblGrid>
                <a:gridCol w="1966525">
                  <a:extLst>
                    <a:ext uri="{9D8B030D-6E8A-4147-A177-3AD203B41FA5}">
                      <a16:colId xmlns:a16="http://schemas.microsoft.com/office/drawing/2014/main" xmlns="" val="20000"/>
                    </a:ext>
                  </a:extLst>
                </a:gridCol>
                <a:gridCol w="1837977">
                  <a:extLst>
                    <a:ext uri="{9D8B030D-6E8A-4147-A177-3AD203B41FA5}">
                      <a16:colId xmlns:a16="http://schemas.microsoft.com/office/drawing/2014/main" xmlns="" val="20001"/>
                    </a:ext>
                  </a:extLst>
                </a:gridCol>
                <a:gridCol w="1935773">
                  <a:extLst>
                    <a:ext uri="{9D8B030D-6E8A-4147-A177-3AD203B41FA5}">
                      <a16:colId xmlns:a16="http://schemas.microsoft.com/office/drawing/2014/main" xmlns="" val="20002"/>
                    </a:ext>
                  </a:extLst>
                </a:gridCol>
                <a:gridCol w="1933575">
                  <a:extLst>
                    <a:ext uri="{9D8B030D-6E8A-4147-A177-3AD203B41FA5}">
                      <a16:colId xmlns:a16="http://schemas.microsoft.com/office/drawing/2014/main" xmlns="" val="20003"/>
                    </a:ext>
                  </a:extLst>
                </a:gridCol>
              </a:tblGrid>
              <a:tr h="370850">
                <a:tc>
                  <a:txBody>
                    <a:bodyPr/>
                    <a:lstStyle/>
                    <a:p>
                      <a:pPr marL="0" marR="0" lvl="0" indent="0" algn="l" rtl="0">
                        <a:spcBef>
                          <a:spcPts val="0"/>
                        </a:spcBef>
                        <a:spcAft>
                          <a:spcPts val="0"/>
                        </a:spcAft>
                        <a:buNone/>
                      </a:pPr>
                      <a:r>
                        <a:rPr lang="en-US" sz="1600"/>
                        <a:t>#</a:t>
                      </a:r>
                      <a:endParaRPr sz="1600"/>
                    </a:p>
                  </a:txBody>
                  <a:tcPr marL="91450" marR="91450" marT="45725" marB="45725"/>
                </a:tc>
                <a:tc>
                  <a:txBody>
                    <a:bodyPr/>
                    <a:lstStyle/>
                    <a:p>
                      <a:pPr marL="0" marR="0" lvl="0" indent="0" algn="l" rtl="0">
                        <a:spcBef>
                          <a:spcPts val="0"/>
                        </a:spcBef>
                        <a:spcAft>
                          <a:spcPts val="0"/>
                        </a:spcAft>
                        <a:buNone/>
                      </a:pPr>
                      <a:r>
                        <a:rPr lang="en-US" sz="1600"/>
                        <a:t>Question</a:t>
                      </a:r>
                      <a:endParaRPr sz="1600"/>
                    </a:p>
                  </a:txBody>
                  <a:tcPr marL="91450" marR="91450" marT="45725" marB="45725"/>
                </a:tc>
                <a:tc>
                  <a:txBody>
                    <a:bodyPr/>
                    <a:lstStyle/>
                    <a:p>
                      <a:pPr marL="0" marR="0" lvl="0" indent="0" algn="l" rtl="0">
                        <a:spcBef>
                          <a:spcPts val="0"/>
                        </a:spcBef>
                        <a:spcAft>
                          <a:spcPts val="0"/>
                        </a:spcAft>
                        <a:buNone/>
                      </a:pPr>
                      <a:r>
                        <a:rPr lang="en-US" sz="1600"/>
                        <a:t>Tenure/tenure track</a:t>
                      </a:r>
                      <a:endParaRPr sz="1600"/>
                    </a:p>
                  </a:txBody>
                  <a:tcPr marL="91450" marR="91450" marT="45725" marB="45725"/>
                </a:tc>
                <a:tc>
                  <a:txBody>
                    <a:bodyPr/>
                    <a:lstStyle/>
                    <a:p>
                      <a:pPr marL="0" marR="0" lvl="0" indent="0" algn="l" rtl="0">
                        <a:spcBef>
                          <a:spcPts val="0"/>
                        </a:spcBef>
                        <a:spcAft>
                          <a:spcPts val="0"/>
                        </a:spcAft>
                        <a:buNone/>
                      </a:pPr>
                      <a:r>
                        <a:rPr lang="en-US" sz="1600"/>
                        <a:t>NTT</a:t>
                      </a:r>
                      <a:endParaRPr sz="1600"/>
                    </a:p>
                  </a:txBody>
                  <a:tcPr marL="91450" marR="91450" marT="45725" marB="45725"/>
                </a:tc>
                <a:extLst>
                  <a:ext uri="{0D108BD9-81ED-4DB2-BD59-A6C34878D82A}">
                    <a16:rowId xmlns:a16="http://schemas.microsoft.com/office/drawing/2014/main" xmlns="" val="10000"/>
                  </a:ext>
                </a:extLst>
              </a:tr>
              <a:tr h="370850">
                <a:tc>
                  <a:txBody>
                    <a:bodyPr/>
                    <a:lstStyle/>
                    <a:p>
                      <a:pPr marL="0" marR="0" lvl="0" indent="0" algn="l" rtl="0">
                        <a:spcBef>
                          <a:spcPts val="0"/>
                        </a:spcBef>
                        <a:spcAft>
                          <a:spcPts val="0"/>
                        </a:spcAft>
                        <a:buNone/>
                      </a:pPr>
                      <a:r>
                        <a:rPr lang="en-US" sz="1600"/>
                        <a:t>1</a:t>
                      </a:r>
                      <a:endParaRPr sz="1600"/>
                    </a:p>
                  </a:txBody>
                  <a:tcPr marL="91450" marR="91450" marT="45725" marB="45725"/>
                </a:tc>
                <a:tc>
                  <a:txBody>
                    <a:bodyPr/>
                    <a:lstStyle/>
                    <a:p>
                      <a:pPr marL="0" marR="0" lvl="0" indent="0" algn="l" rtl="0">
                        <a:spcBef>
                          <a:spcPts val="0"/>
                        </a:spcBef>
                        <a:spcAft>
                          <a:spcPts val="0"/>
                        </a:spcAft>
                        <a:buNone/>
                      </a:pPr>
                      <a:r>
                        <a:rPr lang="en-US" sz="1600" b="1"/>
                        <a:t>strongly disagree</a:t>
                      </a:r>
                      <a:endParaRPr sz="1600" b="1"/>
                    </a:p>
                  </a:txBody>
                  <a:tcPr marL="91450" marR="91450" marT="45725" marB="45725"/>
                </a:tc>
                <a:tc>
                  <a:txBody>
                    <a:bodyPr/>
                    <a:lstStyle/>
                    <a:p>
                      <a:pPr marL="0" marR="0" lvl="0" indent="0" algn="l" rtl="0">
                        <a:spcBef>
                          <a:spcPts val="0"/>
                        </a:spcBef>
                        <a:spcAft>
                          <a:spcPts val="0"/>
                        </a:spcAft>
                        <a:buNone/>
                      </a:pPr>
                      <a:r>
                        <a:rPr lang="en-US" sz="1600" b="1"/>
                        <a:t>80.00%</a:t>
                      </a:r>
                      <a:endParaRPr sz="1600" b="1"/>
                    </a:p>
                  </a:txBody>
                  <a:tcPr marL="91450" marR="91450" marT="45725" marB="45725"/>
                </a:tc>
                <a:tc>
                  <a:txBody>
                    <a:bodyPr/>
                    <a:lstStyle/>
                    <a:p>
                      <a:pPr marL="0" marR="0" lvl="0" indent="0" algn="l" rtl="0">
                        <a:spcBef>
                          <a:spcPts val="0"/>
                        </a:spcBef>
                        <a:spcAft>
                          <a:spcPts val="0"/>
                        </a:spcAft>
                        <a:buNone/>
                      </a:pPr>
                      <a:r>
                        <a:rPr lang="en-US" sz="1600" b="1" dirty="0"/>
                        <a:t>20.00%</a:t>
                      </a:r>
                      <a:endParaRPr sz="1600" b="1" dirty="0"/>
                    </a:p>
                  </a:txBody>
                  <a:tcPr marL="91450" marR="91450" marT="45725" marB="45725"/>
                </a:tc>
                <a:extLst>
                  <a:ext uri="{0D108BD9-81ED-4DB2-BD59-A6C34878D82A}">
                    <a16:rowId xmlns:a16="http://schemas.microsoft.com/office/drawing/2014/main" xmlns="" val="10001"/>
                  </a:ext>
                </a:extLst>
              </a:tr>
            </a:tbl>
          </a:graphicData>
        </a:graphic>
      </p:graphicFrame>
      <p:sp>
        <p:nvSpPr>
          <p:cNvPr id="113" name="Google Shape;113;p16"/>
          <p:cNvSpPr txBox="1"/>
          <p:nvPr/>
        </p:nvSpPr>
        <p:spPr>
          <a:xfrm>
            <a:off x="450975" y="3799305"/>
            <a:ext cx="8229600"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a:solidFill>
                  <a:schemeClr val="dk1"/>
                </a:solidFill>
                <a:latin typeface="Calibri"/>
                <a:ea typeface="Calibri"/>
                <a:cs typeface="Calibri"/>
                <a:sym typeface="Calibri"/>
              </a:rPr>
              <a:t>Administrative instability is a  problem for the university</a:t>
            </a:r>
            <a:endParaRPr sz="1600">
              <a:solidFill>
                <a:schemeClr val="dk1"/>
              </a:solidFill>
              <a:latin typeface="Calibri"/>
              <a:ea typeface="Calibri"/>
              <a:cs typeface="Calibri"/>
              <a:sym typeface="Calibri"/>
            </a:endParaRPr>
          </a:p>
        </p:txBody>
      </p:sp>
      <p:graphicFrame>
        <p:nvGraphicFramePr>
          <p:cNvPr id="114" name="Google Shape;114;p16"/>
          <p:cNvGraphicFramePr/>
          <p:nvPr>
            <p:extLst>
              <p:ext uri="{D42A27DB-BD31-4B8C-83A1-F6EECF244321}">
                <p14:modId xmlns:p14="http://schemas.microsoft.com/office/powerpoint/2010/main" val="65537793"/>
              </p:ext>
            </p:extLst>
          </p:nvPr>
        </p:nvGraphicFramePr>
        <p:xfrm>
          <a:off x="450975" y="4177683"/>
          <a:ext cx="7626225" cy="741700"/>
        </p:xfrm>
        <a:graphic>
          <a:graphicData uri="http://schemas.openxmlformats.org/drawingml/2006/table">
            <a:tbl>
              <a:tblPr firstRow="1" bandRow="1">
                <a:noFill/>
                <a:tableStyleId>{565E286F-40A6-470A-BE1E-292015C8830A}</a:tableStyleId>
              </a:tblPr>
              <a:tblGrid>
                <a:gridCol w="1861750">
                  <a:extLst>
                    <a:ext uri="{9D8B030D-6E8A-4147-A177-3AD203B41FA5}">
                      <a16:colId xmlns:a16="http://schemas.microsoft.com/office/drawing/2014/main" xmlns="" val="20000"/>
                    </a:ext>
                  </a:extLst>
                </a:gridCol>
                <a:gridCol w="1983783">
                  <a:extLst>
                    <a:ext uri="{9D8B030D-6E8A-4147-A177-3AD203B41FA5}">
                      <a16:colId xmlns:a16="http://schemas.microsoft.com/office/drawing/2014/main" xmlns="" val="20001"/>
                    </a:ext>
                  </a:extLst>
                </a:gridCol>
                <a:gridCol w="1980467">
                  <a:extLst>
                    <a:ext uri="{9D8B030D-6E8A-4147-A177-3AD203B41FA5}">
                      <a16:colId xmlns:a16="http://schemas.microsoft.com/office/drawing/2014/main" xmlns="" val="20002"/>
                    </a:ext>
                  </a:extLst>
                </a:gridCol>
                <a:gridCol w="1800225">
                  <a:extLst>
                    <a:ext uri="{9D8B030D-6E8A-4147-A177-3AD203B41FA5}">
                      <a16:colId xmlns:a16="http://schemas.microsoft.com/office/drawing/2014/main" xmlns="" val="20003"/>
                    </a:ext>
                  </a:extLst>
                </a:gridCol>
              </a:tblGrid>
              <a:tr h="370850">
                <a:tc>
                  <a:txBody>
                    <a:bodyPr/>
                    <a:lstStyle/>
                    <a:p>
                      <a:pPr marL="0" marR="0" lvl="0" indent="0" algn="l" rtl="0">
                        <a:spcBef>
                          <a:spcPts val="0"/>
                        </a:spcBef>
                        <a:spcAft>
                          <a:spcPts val="0"/>
                        </a:spcAft>
                        <a:buNone/>
                      </a:pPr>
                      <a:r>
                        <a:rPr lang="en-US" sz="1600"/>
                        <a:t>#</a:t>
                      </a:r>
                      <a:endParaRPr sz="1600"/>
                    </a:p>
                  </a:txBody>
                  <a:tcPr marL="91450" marR="91450" marT="45725" marB="45725"/>
                </a:tc>
                <a:tc>
                  <a:txBody>
                    <a:bodyPr/>
                    <a:lstStyle/>
                    <a:p>
                      <a:pPr marL="0" marR="0" lvl="0" indent="0" algn="l" rtl="0">
                        <a:spcBef>
                          <a:spcPts val="0"/>
                        </a:spcBef>
                        <a:spcAft>
                          <a:spcPts val="0"/>
                        </a:spcAft>
                        <a:buNone/>
                      </a:pPr>
                      <a:r>
                        <a:rPr lang="en-US" sz="1600"/>
                        <a:t>Question</a:t>
                      </a:r>
                      <a:endParaRPr sz="1600"/>
                    </a:p>
                  </a:txBody>
                  <a:tcPr marL="91450" marR="91450" marT="45725" marB="45725"/>
                </a:tc>
                <a:tc>
                  <a:txBody>
                    <a:bodyPr/>
                    <a:lstStyle/>
                    <a:p>
                      <a:pPr marL="0" marR="0" lvl="0" indent="0" algn="l" rtl="0">
                        <a:spcBef>
                          <a:spcPts val="0"/>
                        </a:spcBef>
                        <a:spcAft>
                          <a:spcPts val="0"/>
                        </a:spcAft>
                        <a:buNone/>
                      </a:pPr>
                      <a:r>
                        <a:rPr lang="en-US" sz="1600"/>
                        <a:t>Tenure/tenure track</a:t>
                      </a:r>
                      <a:endParaRPr sz="1600"/>
                    </a:p>
                  </a:txBody>
                  <a:tcPr marL="91450" marR="91450" marT="45725" marB="45725"/>
                </a:tc>
                <a:tc>
                  <a:txBody>
                    <a:bodyPr/>
                    <a:lstStyle/>
                    <a:p>
                      <a:pPr marL="0" marR="0" lvl="0" indent="0" algn="l" rtl="0">
                        <a:spcBef>
                          <a:spcPts val="0"/>
                        </a:spcBef>
                        <a:spcAft>
                          <a:spcPts val="0"/>
                        </a:spcAft>
                        <a:buNone/>
                      </a:pPr>
                      <a:r>
                        <a:rPr lang="en-US" sz="1600"/>
                        <a:t>NTT</a:t>
                      </a:r>
                      <a:endParaRPr sz="1600"/>
                    </a:p>
                  </a:txBody>
                  <a:tcPr marL="91450" marR="91450" marT="45725" marB="45725"/>
                </a:tc>
                <a:extLst>
                  <a:ext uri="{0D108BD9-81ED-4DB2-BD59-A6C34878D82A}">
                    <a16:rowId xmlns:a16="http://schemas.microsoft.com/office/drawing/2014/main" xmlns="" val="10000"/>
                  </a:ext>
                </a:extLst>
              </a:tr>
              <a:tr h="370850">
                <a:tc>
                  <a:txBody>
                    <a:bodyPr/>
                    <a:lstStyle/>
                    <a:p>
                      <a:pPr marL="0" marR="0" lvl="0" indent="0" algn="l" rtl="0">
                        <a:spcBef>
                          <a:spcPts val="0"/>
                        </a:spcBef>
                        <a:spcAft>
                          <a:spcPts val="0"/>
                        </a:spcAft>
                        <a:buNone/>
                      </a:pPr>
                      <a:r>
                        <a:rPr lang="en-US" sz="1600"/>
                        <a:t>5</a:t>
                      </a:r>
                      <a:endParaRPr sz="1600"/>
                    </a:p>
                  </a:txBody>
                  <a:tcPr marL="91450" marR="91450" marT="45725" marB="45725"/>
                </a:tc>
                <a:tc>
                  <a:txBody>
                    <a:bodyPr/>
                    <a:lstStyle/>
                    <a:p>
                      <a:pPr marL="0" marR="0" lvl="0" indent="0" algn="l" rtl="0">
                        <a:spcBef>
                          <a:spcPts val="0"/>
                        </a:spcBef>
                        <a:spcAft>
                          <a:spcPts val="0"/>
                        </a:spcAft>
                        <a:buNone/>
                      </a:pPr>
                      <a:r>
                        <a:rPr lang="en-US" sz="1600" b="1"/>
                        <a:t>strongly agree</a:t>
                      </a:r>
                      <a:endParaRPr sz="1600" b="1"/>
                    </a:p>
                  </a:txBody>
                  <a:tcPr marL="91450" marR="91450" marT="45725" marB="45725"/>
                </a:tc>
                <a:tc>
                  <a:txBody>
                    <a:bodyPr/>
                    <a:lstStyle/>
                    <a:p>
                      <a:pPr marL="0" marR="0" lvl="0" indent="0" algn="l" rtl="0">
                        <a:spcBef>
                          <a:spcPts val="0"/>
                        </a:spcBef>
                        <a:spcAft>
                          <a:spcPts val="0"/>
                        </a:spcAft>
                        <a:buNone/>
                      </a:pPr>
                      <a:r>
                        <a:rPr lang="en-US" sz="1600" b="1"/>
                        <a:t>76.16%</a:t>
                      </a:r>
                      <a:endParaRPr sz="1600" b="1"/>
                    </a:p>
                  </a:txBody>
                  <a:tcPr marL="91450" marR="91450" marT="45725" marB="45725"/>
                </a:tc>
                <a:tc>
                  <a:txBody>
                    <a:bodyPr/>
                    <a:lstStyle/>
                    <a:p>
                      <a:pPr marL="0" marR="0" lvl="0" indent="0" algn="l" rtl="0">
                        <a:spcBef>
                          <a:spcPts val="0"/>
                        </a:spcBef>
                        <a:spcAft>
                          <a:spcPts val="0"/>
                        </a:spcAft>
                        <a:buNone/>
                      </a:pPr>
                      <a:r>
                        <a:rPr lang="en-US" sz="1600" b="1" dirty="0"/>
                        <a:t>23.84%</a:t>
                      </a:r>
                      <a:endParaRPr sz="1600" b="1" dirty="0"/>
                    </a:p>
                  </a:txBody>
                  <a:tcPr marL="91450" marR="91450" marT="45725" marB="45725"/>
                </a:tc>
                <a:extLst>
                  <a:ext uri="{0D108BD9-81ED-4DB2-BD59-A6C34878D82A}">
                    <a16:rowId xmlns:a16="http://schemas.microsoft.com/office/drawing/2014/main" xmlns="" val="10001"/>
                  </a:ext>
                </a:extLst>
              </a:tr>
            </a:tbl>
          </a:graphicData>
        </a:graphic>
      </p:graphicFrame>
      <p:sp>
        <p:nvSpPr>
          <p:cNvPr id="115" name="Google Shape;115;p16"/>
          <p:cNvSpPr txBox="1"/>
          <p:nvPr/>
        </p:nvSpPr>
        <p:spPr>
          <a:xfrm>
            <a:off x="346200" y="5238650"/>
            <a:ext cx="8229600"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a:solidFill>
                  <a:schemeClr val="dk1"/>
                </a:solidFill>
                <a:latin typeface="Calibri"/>
                <a:ea typeface="Calibri"/>
                <a:cs typeface="Calibri"/>
                <a:sym typeface="Calibri"/>
              </a:rPr>
              <a:t>I am certain that decreasing enrollment threatens our university</a:t>
            </a:r>
            <a:endParaRPr sz="1600">
              <a:solidFill>
                <a:schemeClr val="dk1"/>
              </a:solidFill>
              <a:latin typeface="Calibri"/>
              <a:ea typeface="Calibri"/>
              <a:cs typeface="Calibri"/>
              <a:sym typeface="Calibri"/>
            </a:endParaRPr>
          </a:p>
        </p:txBody>
      </p:sp>
      <p:graphicFrame>
        <p:nvGraphicFramePr>
          <p:cNvPr id="116" name="Google Shape;116;p16"/>
          <p:cNvGraphicFramePr/>
          <p:nvPr>
            <p:extLst>
              <p:ext uri="{D42A27DB-BD31-4B8C-83A1-F6EECF244321}">
                <p14:modId xmlns:p14="http://schemas.microsoft.com/office/powerpoint/2010/main" val="1751748993"/>
              </p:ext>
            </p:extLst>
          </p:nvPr>
        </p:nvGraphicFramePr>
        <p:xfrm>
          <a:off x="450975" y="5607982"/>
          <a:ext cx="7685100" cy="741700"/>
        </p:xfrm>
        <a:graphic>
          <a:graphicData uri="http://schemas.openxmlformats.org/drawingml/2006/table">
            <a:tbl>
              <a:tblPr firstRow="1" bandRow="1">
                <a:noFill/>
                <a:tableStyleId>{565E286F-40A6-470A-BE1E-292015C8830A}</a:tableStyleId>
              </a:tblPr>
              <a:tblGrid>
                <a:gridCol w="1759350">
                  <a:extLst>
                    <a:ext uri="{9D8B030D-6E8A-4147-A177-3AD203B41FA5}">
                      <a16:colId xmlns:a16="http://schemas.microsoft.com/office/drawing/2014/main" xmlns="" val="20000"/>
                    </a:ext>
                  </a:extLst>
                </a:gridCol>
                <a:gridCol w="2015844">
                  <a:extLst>
                    <a:ext uri="{9D8B030D-6E8A-4147-A177-3AD203B41FA5}">
                      <a16:colId xmlns:a16="http://schemas.microsoft.com/office/drawing/2014/main" xmlns="" val="20001"/>
                    </a:ext>
                  </a:extLst>
                </a:gridCol>
                <a:gridCol w="2107956">
                  <a:extLst>
                    <a:ext uri="{9D8B030D-6E8A-4147-A177-3AD203B41FA5}">
                      <a16:colId xmlns:a16="http://schemas.microsoft.com/office/drawing/2014/main" xmlns="" val="20002"/>
                    </a:ext>
                  </a:extLst>
                </a:gridCol>
                <a:gridCol w="1801950">
                  <a:extLst>
                    <a:ext uri="{9D8B030D-6E8A-4147-A177-3AD203B41FA5}">
                      <a16:colId xmlns:a16="http://schemas.microsoft.com/office/drawing/2014/main" xmlns="" val="20003"/>
                    </a:ext>
                  </a:extLst>
                </a:gridCol>
              </a:tblGrid>
              <a:tr h="370850">
                <a:tc>
                  <a:txBody>
                    <a:bodyPr/>
                    <a:lstStyle/>
                    <a:p>
                      <a:pPr marL="0" marR="0" lvl="0" indent="0" algn="l" rtl="0">
                        <a:spcBef>
                          <a:spcPts val="0"/>
                        </a:spcBef>
                        <a:spcAft>
                          <a:spcPts val="0"/>
                        </a:spcAft>
                        <a:buNone/>
                      </a:pPr>
                      <a:r>
                        <a:rPr lang="en-US" sz="1600"/>
                        <a:t>#</a:t>
                      </a:r>
                      <a:endParaRPr sz="1600"/>
                    </a:p>
                  </a:txBody>
                  <a:tcPr marL="91450" marR="91450" marT="45725" marB="45725"/>
                </a:tc>
                <a:tc>
                  <a:txBody>
                    <a:bodyPr/>
                    <a:lstStyle/>
                    <a:p>
                      <a:pPr marL="0" marR="0" lvl="0" indent="0" algn="l" rtl="0">
                        <a:spcBef>
                          <a:spcPts val="0"/>
                        </a:spcBef>
                        <a:spcAft>
                          <a:spcPts val="0"/>
                        </a:spcAft>
                        <a:buNone/>
                      </a:pPr>
                      <a:r>
                        <a:rPr lang="en-US" sz="1600"/>
                        <a:t>Question</a:t>
                      </a:r>
                      <a:endParaRPr sz="1600"/>
                    </a:p>
                  </a:txBody>
                  <a:tcPr marL="91450" marR="91450" marT="45725" marB="45725"/>
                </a:tc>
                <a:tc>
                  <a:txBody>
                    <a:bodyPr/>
                    <a:lstStyle/>
                    <a:p>
                      <a:pPr marL="0" marR="0" lvl="0" indent="0" algn="l" rtl="0">
                        <a:spcBef>
                          <a:spcPts val="0"/>
                        </a:spcBef>
                        <a:spcAft>
                          <a:spcPts val="0"/>
                        </a:spcAft>
                        <a:buNone/>
                      </a:pPr>
                      <a:r>
                        <a:rPr lang="en-US" sz="1600"/>
                        <a:t>Tenure/tenure track</a:t>
                      </a:r>
                      <a:endParaRPr sz="1600"/>
                    </a:p>
                  </a:txBody>
                  <a:tcPr marL="91450" marR="91450" marT="45725" marB="45725"/>
                </a:tc>
                <a:tc>
                  <a:txBody>
                    <a:bodyPr/>
                    <a:lstStyle/>
                    <a:p>
                      <a:pPr marL="0" marR="0" lvl="0" indent="0" algn="l" rtl="0">
                        <a:spcBef>
                          <a:spcPts val="0"/>
                        </a:spcBef>
                        <a:spcAft>
                          <a:spcPts val="0"/>
                        </a:spcAft>
                        <a:buNone/>
                      </a:pPr>
                      <a:r>
                        <a:rPr lang="en-US" sz="1600"/>
                        <a:t>NTT</a:t>
                      </a:r>
                      <a:endParaRPr sz="1600"/>
                    </a:p>
                  </a:txBody>
                  <a:tcPr marL="91450" marR="91450" marT="45725" marB="45725"/>
                </a:tc>
                <a:extLst>
                  <a:ext uri="{0D108BD9-81ED-4DB2-BD59-A6C34878D82A}">
                    <a16:rowId xmlns:a16="http://schemas.microsoft.com/office/drawing/2014/main" xmlns="" val="10000"/>
                  </a:ext>
                </a:extLst>
              </a:tr>
              <a:tr h="370850">
                <a:tc>
                  <a:txBody>
                    <a:bodyPr/>
                    <a:lstStyle/>
                    <a:p>
                      <a:pPr marL="0" marR="0" lvl="0" indent="0" algn="l" rtl="0">
                        <a:spcBef>
                          <a:spcPts val="0"/>
                        </a:spcBef>
                        <a:spcAft>
                          <a:spcPts val="0"/>
                        </a:spcAft>
                        <a:buNone/>
                      </a:pPr>
                      <a:r>
                        <a:rPr lang="en-US" sz="1600"/>
                        <a:t>5</a:t>
                      </a:r>
                      <a:endParaRPr sz="1600"/>
                    </a:p>
                  </a:txBody>
                  <a:tcPr marL="91450" marR="91450" marT="45725" marB="45725"/>
                </a:tc>
                <a:tc>
                  <a:txBody>
                    <a:bodyPr/>
                    <a:lstStyle/>
                    <a:p>
                      <a:pPr marL="0" marR="0" lvl="0" indent="0" algn="l" rtl="0">
                        <a:spcBef>
                          <a:spcPts val="0"/>
                        </a:spcBef>
                        <a:spcAft>
                          <a:spcPts val="0"/>
                        </a:spcAft>
                        <a:buNone/>
                      </a:pPr>
                      <a:r>
                        <a:rPr lang="en-US" sz="1600" b="1"/>
                        <a:t>strongly agree</a:t>
                      </a:r>
                      <a:endParaRPr sz="1600" b="1"/>
                    </a:p>
                  </a:txBody>
                  <a:tcPr marL="91450" marR="91450" marT="45725" marB="45725"/>
                </a:tc>
                <a:tc>
                  <a:txBody>
                    <a:bodyPr/>
                    <a:lstStyle/>
                    <a:p>
                      <a:pPr marL="0" marR="0" lvl="0" indent="0" algn="l" rtl="0">
                        <a:spcBef>
                          <a:spcPts val="0"/>
                        </a:spcBef>
                        <a:spcAft>
                          <a:spcPts val="0"/>
                        </a:spcAft>
                        <a:buNone/>
                      </a:pPr>
                      <a:r>
                        <a:rPr lang="en-US" sz="1600" b="1"/>
                        <a:t>72.77%</a:t>
                      </a:r>
                      <a:endParaRPr sz="1600" b="1"/>
                    </a:p>
                  </a:txBody>
                  <a:tcPr marL="91450" marR="91450" marT="45725" marB="45725"/>
                </a:tc>
                <a:tc>
                  <a:txBody>
                    <a:bodyPr/>
                    <a:lstStyle/>
                    <a:p>
                      <a:pPr marL="0" marR="0" lvl="0" indent="0" algn="l" rtl="0">
                        <a:spcBef>
                          <a:spcPts val="0"/>
                        </a:spcBef>
                        <a:spcAft>
                          <a:spcPts val="0"/>
                        </a:spcAft>
                        <a:buNone/>
                      </a:pPr>
                      <a:r>
                        <a:rPr lang="en-US" sz="1600" b="1" dirty="0"/>
                        <a:t>27.23%</a:t>
                      </a:r>
                      <a:endParaRPr sz="1600" b="1" dirty="0"/>
                    </a:p>
                  </a:txBody>
                  <a:tcPr marL="91450" marR="91450" marT="45725" marB="45725"/>
                </a:tc>
                <a:extLst>
                  <a:ext uri="{0D108BD9-81ED-4DB2-BD59-A6C34878D82A}">
                    <a16:rowId xmlns:a16="http://schemas.microsoft.com/office/drawing/2014/main" xmlns="" val="10001"/>
                  </a:ext>
                </a:extLst>
              </a:tr>
            </a:tbl>
          </a:graphicData>
        </a:graphic>
      </p:graphicFrame>
      <p:sp>
        <p:nvSpPr>
          <p:cNvPr id="2" name="Left-Right Arrow 1"/>
          <p:cNvSpPr/>
          <p:nvPr/>
        </p:nvSpPr>
        <p:spPr>
          <a:xfrm>
            <a:off x="5251938" y="1101969"/>
            <a:ext cx="750277" cy="117231"/>
          </a:xfrm>
          <a:prstGeom prst="lef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3" name="Left-Right Arrow 12"/>
          <p:cNvSpPr/>
          <p:nvPr/>
        </p:nvSpPr>
        <p:spPr>
          <a:xfrm>
            <a:off x="5175738" y="2467766"/>
            <a:ext cx="750277" cy="117231"/>
          </a:xfrm>
          <a:prstGeom prst="lef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v</a:t>
            </a:r>
            <a:endParaRPr lang="en-US" dirty="0"/>
          </a:p>
        </p:txBody>
      </p:sp>
      <p:sp>
        <p:nvSpPr>
          <p:cNvPr id="14" name="Left-Right Arrow 13"/>
          <p:cNvSpPr/>
          <p:nvPr/>
        </p:nvSpPr>
        <p:spPr>
          <a:xfrm>
            <a:off x="5251937" y="3398552"/>
            <a:ext cx="750277" cy="117231"/>
          </a:xfrm>
          <a:prstGeom prst="lef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5" name="Left-Right Arrow 14"/>
          <p:cNvSpPr/>
          <p:nvPr/>
        </p:nvSpPr>
        <p:spPr>
          <a:xfrm>
            <a:off x="5275382" y="4657331"/>
            <a:ext cx="750277" cy="117231"/>
          </a:xfrm>
          <a:prstGeom prst="lef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6" name="Left-Right Arrow 15"/>
          <p:cNvSpPr/>
          <p:nvPr/>
        </p:nvSpPr>
        <p:spPr>
          <a:xfrm>
            <a:off x="5404338" y="6076917"/>
            <a:ext cx="750277" cy="117231"/>
          </a:xfrm>
          <a:prstGeom prst="lef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ppt_x"/>
                                          </p:val>
                                        </p:tav>
                                        <p:tav tm="100000">
                                          <p:val>
                                            <p:strVal val="#ppt_x"/>
                                          </p:val>
                                        </p:tav>
                                      </p:tavLst>
                                    </p:anim>
                                    <p:anim calcmode="lin" valueType="num">
                                      <p:cBhvr additive="base">
                                        <p:cTn id="2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3" grpId="0" animBg="1"/>
      <p:bldP spid="14" grpId="0" animBg="1"/>
      <p:bldP spid="15" grpId="0" animBg="1"/>
      <p:bldP spid="1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17"/>
          <p:cNvSpPr txBox="1"/>
          <p:nvPr/>
        </p:nvSpPr>
        <p:spPr>
          <a:xfrm>
            <a:off x="270000" y="800000"/>
            <a:ext cx="8229600"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a:solidFill>
                  <a:schemeClr val="dk1"/>
                </a:solidFill>
                <a:latin typeface="Calibri"/>
                <a:ea typeface="Calibri"/>
                <a:cs typeface="Calibri"/>
                <a:sym typeface="Calibri"/>
              </a:rPr>
              <a:t>I am confident that the administration supports shared governance</a:t>
            </a:r>
            <a:endParaRPr sz="1600">
              <a:solidFill>
                <a:schemeClr val="dk1"/>
              </a:solidFill>
              <a:latin typeface="Calibri"/>
              <a:ea typeface="Calibri"/>
              <a:cs typeface="Calibri"/>
              <a:sym typeface="Calibri"/>
            </a:endParaRPr>
          </a:p>
        </p:txBody>
      </p:sp>
      <p:graphicFrame>
        <p:nvGraphicFramePr>
          <p:cNvPr id="122" name="Google Shape;122;p17"/>
          <p:cNvGraphicFramePr/>
          <p:nvPr/>
        </p:nvGraphicFramePr>
        <p:xfrm>
          <a:off x="354000" y="1100000"/>
          <a:ext cx="7770800" cy="741700"/>
        </p:xfrm>
        <a:graphic>
          <a:graphicData uri="http://schemas.openxmlformats.org/drawingml/2006/table">
            <a:tbl>
              <a:tblPr firstRow="1" bandRow="1">
                <a:noFill/>
                <a:tableStyleId>{565E286F-40A6-470A-BE1E-292015C8830A}</a:tableStyleId>
              </a:tblPr>
              <a:tblGrid>
                <a:gridCol w="1942700">
                  <a:extLst>
                    <a:ext uri="{9D8B030D-6E8A-4147-A177-3AD203B41FA5}">
                      <a16:colId xmlns:a16="http://schemas.microsoft.com/office/drawing/2014/main" xmlns="" val="20000"/>
                    </a:ext>
                  </a:extLst>
                </a:gridCol>
                <a:gridCol w="1942700">
                  <a:extLst>
                    <a:ext uri="{9D8B030D-6E8A-4147-A177-3AD203B41FA5}">
                      <a16:colId xmlns:a16="http://schemas.microsoft.com/office/drawing/2014/main" xmlns="" val="20001"/>
                    </a:ext>
                  </a:extLst>
                </a:gridCol>
                <a:gridCol w="1942700">
                  <a:extLst>
                    <a:ext uri="{9D8B030D-6E8A-4147-A177-3AD203B41FA5}">
                      <a16:colId xmlns:a16="http://schemas.microsoft.com/office/drawing/2014/main" xmlns="" val="20002"/>
                    </a:ext>
                  </a:extLst>
                </a:gridCol>
                <a:gridCol w="1942700">
                  <a:extLst>
                    <a:ext uri="{9D8B030D-6E8A-4147-A177-3AD203B41FA5}">
                      <a16:colId xmlns:a16="http://schemas.microsoft.com/office/drawing/2014/main" xmlns="" val="20003"/>
                    </a:ext>
                  </a:extLst>
                </a:gridCol>
              </a:tblGrid>
              <a:tr h="370850">
                <a:tc>
                  <a:txBody>
                    <a:bodyPr/>
                    <a:lstStyle/>
                    <a:p>
                      <a:pPr marL="0" marR="0" lvl="0" indent="0" algn="l" rtl="0">
                        <a:spcBef>
                          <a:spcPts val="0"/>
                        </a:spcBef>
                        <a:spcAft>
                          <a:spcPts val="0"/>
                        </a:spcAft>
                        <a:buNone/>
                      </a:pPr>
                      <a:r>
                        <a:rPr lang="en-US" sz="1600"/>
                        <a:t>#</a:t>
                      </a:r>
                      <a:endParaRPr sz="1600"/>
                    </a:p>
                  </a:txBody>
                  <a:tcPr marL="91450" marR="91450" marT="45725" marB="45725"/>
                </a:tc>
                <a:tc>
                  <a:txBody>
                    <a:bodyPr/>
                    <a:lstStyle/>
                    <a:p>
                      <a:pPr marL="0" marR="0" lvl="0" indent="0" algn="l" rtl="0">
                        <a:spcBef>
                          <a:spcPts val="0"/>
                        </a:spcBef>
                        <a:spcAft>
                          <a:spcPts val="0"/>
                        </a:spcAft>
                        <a:buNone/>
                      </a:pPr>
                      <a:r>
                        <a:rPr lang="en-US" sz="1600"/>
                        <a:t>Question</a:t>
                      </a:r>
                      <a:endParaRPr sz="1600"/>
                    </a:p>
                  </a:txBody>
                  <a:tcPr marL="91450" marR="91450" marT="45725" marB="45725"/>
                </a:tc>
                <a:tc>
                  <a:txBody>
                    <a:bodyPr/>
                    <a:lstStyle/>
                    <a:p>
                      <a:pPr marL="0" marR="0" lvl="0" indent="0" algn="l" rtl="0">
                        <a:spcBef>
                          <a:spcPts val="0"/>
                        </a:spcBef>
                        <a:spcAft>
                          <a:spcPts val="0"/>
                        </a:spcAft>
                        <a:buNone/>
                      </a:pPr>
                      <a:r>
                        <a:rPr lang="en-US" sz="1600"/>
                        <a:t>Tenure/tenure track</a:t>
                      </a:r>
                      <a:endParaRPr sz="1600"/>
                    </a:p>
                  </a:txBody>
                  <a:tcPr marL="91450" marR="91450" marT="45725" marB="45725"/>
                </a:tc>
                <a:tc>
                  <a:txBody>
                    <a:bodyPr/>
                    <a:lstStyle/>
                    <a:p>
                      <a:pPr marL="0" marR="0" lvl="0" indent="0" algn="l" rtl="0">
                        <a:spcBef>
                          <a:spcPts val="0"/>
                        </a:spcBef>
                        <a:spcAft>
                          <a:spcPts val="0"/>
                        </a:spcAft>
                        <a:buNone/>
                      </a:pPr>
                      <a:r>
                        <a:rPr lang="en-US" sz="1600"/>
                        <a:t>NTT</a:t>
                      </a:r>
                      <a:endParaRPr sz="1600"/>
                    </a:p>
                  </a:txBody>
                  <a:tcPr marL="91450" marR="91450" marT="45725" marB="45725"/>
                </a:tc>
                <a:extLst>
                  <a:ext uri="{0D108BD9-81ED-4DB2-BD59-A6C34878D82A}">
                    <a16:rowId xmlns:a16="http://schemas.microsoft.com/office/drawing/2014/main" xmlns="" val="10000"/>
                  </a:ext>
                </a:extLst>
              </a:tr>
              <a:tr h="370850">
                <a:tc>
                  <a:txBody>
                    <a:bodyPr/>
                    <a:lstStyle/>
                    <a:p>
                      <a:pPr marL="0" marR="0" lvl="0" indent="0" algn="l" rtl="0">
                        <a:spcBef>
                          <a:spcPts val="0"/>
                        </a:spcBef>
                        <a:spcAft>
                          <a:spcPts val="0"/>
                        </a:spcAft>
                        <a:buNone/>
                      </a:pPr>
                      <a:r>
                        <a:rPr lang="en-US" sz="1600"/>
                        <a:t>1</a:t>
                      </a:r>
                      <a:endParaRPr sz="1600"/>
                    </a:p>
                  </a:txBody>
                  <a:tcPr marL="91450" marR="91450" marT="45725" marB="45725"/>
                </a:tc>
                <a:tc>
                  <a:txBody>
                    <a:bodyPr/>
                    <a:lstStyle/>
                    <a:p>
                      <a:pPr marL="0" marR="0" lvl="0" indent="0" algn="l" rtl="0">
                        <a:spcBef>
                          <a:spcPts val="0"/>
                        </a:spcBef>
                        <a:spcAft>
                          <a:spcPts val="0"/>
                        </a:spcAft>
                        <a:buNone/>
                      </a:pPr>
                      <a:r>
                        <a:rPr lang="en-US" sz="1600" b="1"/>
                        <a:t>strongly disagree</a:t>
                      </a:r>
                      <a:endParaRPr sz="1600" b="1"/>
                    </a:p>
                  </a:txBody>
                  <a:tcPr marL="91450" marR="91450" marT="45725" marB="45725"/>
                </a:tc>
                <a:tc>
                  <a:txBody>
                    <a:bodyPr/>
                    <a:lstStyle/>
                    <a:p>
                      <a:pPr marL="0" marR="0" lvl="0" indent="0" algn="l" rtl="0">
                        <a:spcBef>
                          <a:spcPts val="0"/>
                        </a:spcBef>
                        <a:spcAft>
                          <a:spcPts val="0"/>
                        </a:spcAft>
                        <a:buNone/>
                      </a:pPr>
                      <a:r>
                        <a:rPr lang="en-US" sz="1600" b="1"/>
                        <a:t>81.82%</a:t>
                      </a:r>
                      <a:endParaRPr sz="1600" b="1"/>
                    </a:p>
                  </a:txBody>
                  <a:tcPr marL="91450" marR="91450" marT="45725" marB="45725"/>
                </a:tc>
                <a:tc>
                  <a:txBody>
                    <a:bodyPr/>
                    <a:lstStyle/>
                    <a:p>
                      <a:pPr marL="0" marR="0" lvl="0" indent="0" algn="l" rtl="0">
                        <a:spcBef>
                          <a:spcPts val="0"/>
                        </a:spcBef>
                        <a:spcAft>
                          <a:spcPts val="0"/>
                        </a:spcAft>
                        <a:buNone/>
                      </a:pPr>
                      <a:r>
                        <a:rPr lang="en-US" sz="1600" b="1"/>
                        <a:t>18.18%</a:t>
                      </a:r>
                      <a:endParaRPr sz="1600" b="1"/>
                    </a:p>
                  </a:txBody>
                  <a:tcPr marL="91450" marR="91450" marT="45725" marB="45725"/>
                </a:tc>
                <a:extLst>
                  <a:ext uri="{0D108BD9-81ED-4DB2-BD59-A6C34878D82A}">
                    <a16:rowId xmlns:a16="http://schemas.microsoft.com/office/drawing/2014/main" xmlns="" val="10001"/>
                  </a:ext>
                </a:extLst>
              </a:tr>
            </a:tbl>
          </a:graphicData>
        </a:graphic>
      </p:graphicFrame>
      <p:sp>
        <p:nvSpPr>
          <p:cNvPr id="123" name="Google Shape;123;p17"/>
          <p:cNvSpPr txBox="1"/>
          <p:nvPr/>
        </p:nvSpPr>
        <p:spPr>
          <a:xfrm>
            <a:off x="374775" y="2076350"/>
            <a:ext cx="8229600"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a:solidFill>
                  <a:schemeClr val="dk1"/>
                </a:solidFill>
                <a:latin typeface="Calibri"/>
                <a:ea typeface="Calibri"/>
                <a:cs typeface="Calibri"/>
                <a:sym typeface="Calibri"/>
              </a:rPr>
              <a:t>There are well-articulated outcomes for the reorganization process</a:t>
            </a:r>
            <a:endParaRPr sz="1600">
              <a:solidFill>
                <a:schemeClr val="dk1"/>
              </a:solidFill>
              <a:latin typeface="Calibri"/>
              <a:ea typeface="Calibri"/>
              <a:cs typeface="Calibri"/>
              <a:sym typeface="Calibri"/>
            </a:endParaRPr>
          </a:p>
        </p:txBody>
      </p:sp>
      <p:graphicFrame>
        <p:nvGraphicFramePr>
          <p:cNvPr id="124" name="Google Shape;124;p17"/>
          <p:cNvGraphicFramePr/>
          <p:nvPr/>
        </p:nvGraphicFramePr>
        <p:xfrm>
          <a:off x="458773" y="2376350"/>
          <a:ext cx="7637500" cy="741700"/>
        </p:xfrm>
        <a:graphic>
          <a:graphicData uri="http://schemas.openxmlformats.org/drawingml/2006/table">
            <a:tbl>
              <a:tblPr firstRow="1" bandRow="1">
                <a:noFill/>
                <a:tableStyleId>{565E286F-40A6-470A-BE1E-292015C8830A}</a:tableStyleId>
              </a:tblPr>
              <a:tblGrid>
                <a:gridCol w="1852225">
                  <a:extLst>
                    <a:ext uri="{9D8B030D-6E8A-4147-A177-3AD203B41FA5}">
                      <a16:colId xmlns:a16="http://schemas.microsoft.com/office/drawing/2014/main" xmlns="" val="20000"/>
                    </a:ext>
                  </a:extLst>
                </a:gridCol>
                <a:gridCol w="1852225">
                  <a:extLst>
                    <a:ext uri="{9D8B030D-6E8A-4147-A177-3AD203B41FA5}">
                      <a16:colId xmlns:a16="http://schemas.microsoft.com/office/drawing/2014/main" xmlns="" val="20001"/>
                    </a:ext>
                  </a:extLst>
                </a:gridCol>
                <a:gridCol w="2132825">
                  <a:extLst>
                    <a:ext uri="{9D8B030D-6E8A-4147-A177-3AD203B41FA5}">
                      <a16:colId xmlns:a16="http://schemas.microsoft.com/office/drawing/2014/main" xmlns="" val="20002"/>
                    </a:ext>
                  </a:extLst>
                </a:gridCol>
                <a:gridCol w="1800225">
                  <a:extLst>
                    <a:ext uri="{9D8B030D-6E8A-4147-A177-3AD203B41FA5}">
                      <a16:colId xmlns:a16="http://schemas.microsoft.com/office/drawing/2014/main" xmlns="" val="20003"/>
                    </a:ext>
                  </a:extLst>
                </a:gridCol>
              </a:tblGrid>
              <a:tr h="370850">
                <a:tc>
                  <a:txBody>
                    <a:bodyPr/>
                    <a:lstStyle/>
                    <a:p>
                      <a:pPr marL="0" marR="0" lvl="0" indent="0" algn="l" rtl="0">
                        <a:spcBef>
                          <a:spcPts val="0"/>
                        </a:spcBef>
                        <a:spcAft>
                          <a:spcPts val="0"/>
                        </a:spcAft>
                        <a:buNone/>
                      </a:pPr>
                      <a:r>
                        <a:rPr lang="en-US" sz="1600"/>
                        <a:t>#</a:t>
                      </a:r>
                      <a:endParaRPr sz="1600"/>
                    </a:p>
                  </a:txBody>
                  <a:tcPr marL="91450" marR="91450" marT="45725" marB="45725"/>
                </a:tc>
                <a:tc>
                  <a:txBody>
                    <a:bodyPr/>
                    <a:lstStyle/>
                    <a:p>
                      <a:pPr marL="0" marR="0" lvl="0" indent="0" algn="l" rtl="0">
                        <a:spcBef>
                          <a:spcPts val="0"/>
                        </a:spcBef>
                        <a:spcAft>
                          <a:spcPts val="0"/>
                        </a:spcAft>
                        <a:buNone/>
                      </a:pPr>
                      <a:r>
                        <a:rPr lang="en-US" sz="1600"/>
                        <a:t>Question</a:t>
                      </a:r>
                      <a:endParaRPr sz="1600"/>
                    </a:p>
                  </a:txBody>
                  <a:tcPr marL="91450" marR="91450" marT="45725" marB="45725"/>
                </a:tc>
                <a:tc>
                  <a:txBody>
                    <a:bodyPr/>
                    <a:lstStyle/>
                    <a:p>
                      <a:pPr marL="0" marR="0" lvl="0" indent="0" algn="l" rtl="0">
                        <a:spcBef>
                          <a:spcPts val="0"/>
                        </a:spcBef>
                        <a:spcAft>
                          <a:spcPts val="0"/>
                        </a:spcAft>
                        <a:buNone/>
                      </a:pPr>
                      <a:r>
                        <a:rPr lang="en-US" sz="1600"/>
                        <a:t>Tenure/tenure track</a:t>
                      </a:r>
                      <a:endParaRPr sz="1600"/>
                    </a:p>
                  </a:txBody>
                  <a:tcPr marL="91450" marR="91450" marT="45725" marB="45725"/>
                </a:tc>
                <a:tc>
                  <a:txBody>
                    <a:bodyPr/>
                    <a:lstStyle/>
                    <a:p>
                      <a:pPr marL="0" marR="0" lvl="0" indent="0" algn="l" rtl="0">
                        <a:spcBef>
                          <a:spcPts val="0"/>
                        </a:spcBef>
                        <a:spcAft>
                          <a:spcPts val="0"/>
                        </a:spcAft>
                        <a:buNone/>
                      </a:pPr>
                      <a:r>
                        <a:rPr lang="en-US" sz="1600"/>
                        <a:t>NTT</a:t>
                      </a:r>
                      <a:endParaRPr sz="1600"/>
                    </a:p>
                  </a:txBody>
                  <a:tcPr marL="91450" marR="91450" marT="45725" marB="45725"/>
                </a:tc>
                <a:extLst>
                  <a:ext uri="{0D108BD9-81ED-4DB2-BD59-A6C34878D82A}">
                    <a16:rowId xmlns:a16="http://schemas.microsoft.com/office/drawing/2014/main" xmlns="" val="10000"/>
                  </a:ext>
                </a:extLst>
              </a:tr>
              <a:tr h="370850">
                <a:tc>
                  <a:txBody>
                    <a:bodyPr/>
                    <a:lstStyle/>
                    <a:p>
                      <a:pPr marL="0" marR="0" lvl="0" indent="0" algn="l" rtl="0">
                        <a:spcBef>
                          <a:spcPts val="0"/>
                        </a:spcBef>
                        <a:spcAft>
                          <a:spcPts val="0"/>
                        </a:spcAft>
                        <a:buNone/>
                      </a:pPr>
                      <a:r>
                        <a:rPr lang="en-US" sz="1600"/>
                        <a:t>1</a:t>
                      </a:r>
                      <a:endParaRPr sz="1600"/>
                    </a:p>
                  </a:txBody>
                  <a:tcPr marL="91450" marR="91450" marT="45725" marB="45725"/>
                </a:tc>
                <a:tc>
                  <a:txBody>
                    <a:bodyPr/>
                    <a:lstStyle/>
                    <a:p>
                      <a:pPr marL="0" marR="0" lvl="0" indent="0" algn="l" rtl="0">
                        <a:spcBef>
                          <a:spcPts val="0"/>
                        </a:spcBef>
                        <a:spcAft>
                          <a:spcPts val="0"/>
                        </a:spcAft>
                        <a:buNone/>
                      </a:pPr>
                      <a:r>
                        <a:rPr lang="en-US" sz="1600" b="1"/>
                        <a:t>strongly disagree</a:t>
                      </a:r>
                      <a:endParaRPr sz="1600" b="1"/>
                    </a:p>
                  </a:txBody>
                  <a:tcPr marL="91450" marR="91450" marT="45725" marB="45725"/>
                </a:tc>
                <a:tc>
                  <a:txBody>
                    <a:bodyPr/>
                    <a:lstStyle/>
                    <a:p>
                      <a:pPr marL="0" marR="0" lvl="0" indent="0" algn="l" rtl="0">
                        <a:spcBef>
                          <a:spcPts val="0"/>
                        </a:spcBef>
                        <a:spcAft>
                          <a:spcPts val="0"/>
                        </a:spcAft>
                        <a:buNone/>
                      </a:pPr>
                      <a:r>
                        <a:rPr lang="en-US" sz="1600" b="1"/>
                        <a:t>84.67%</a:t>
                      </a:r>
                      <a:endParaRPr sz="1600" b="1"/>
                    </a:p>
                  </a:txBody>
                  <a:tcPr marL="91450" marR="91450" marT="45725" marB="45725"/>
                </a:tc>
                <a:tc>
                  <a:txBody>
                    <a:bodyPr/>
                    <a:lstStyle/>
                    <a:p>
                      <a:pPr marL="0" marR="0" lvl="0" indent="0" algn="l" rtl="0">
                        <a:spcBef>
                          <a:spcPts val="0"/>
                        </a:spcBef>
                        <a:spcAft>
                          <a:spcPts val="0"/>
                        </a:spcAft>
                        <a:buNone/>
                      </a:pPr>
                      <a:r>
                        <a:rPr lang="en-US" sz="1600" b="1"/>
                        <a:t>15.33%</a:t>
                      </a:r>
                      <a:endParaRPr sz="1600" b="1"/>
                    </a:p>
                  </a:txBody>
                  <a:tcPr marL="91450" marR="91450" marT="45725" marB="45725"/>
                </a:tc>
                <a:extLst>
                  <a:ext uri="{0D108BD9-81ED-4DB2-BD59-A6C34878D82A}">
                    <a16:rowId xmlns:a16="http://schemas.microsoft.com/office/drawing/2014/main" xmlns="" val="10001"/>
                  </a:ext>
                </a:extLst>
              </a:tr>
            </a:tbl>
          </a:graphicData>
        </a:graphic>
      </p:graphicFrame>
      <p:sp>
        <p:nvSpPr>
          <p:cNvPr id="2" name="Left-Right Arrow 1"/>
          <p:cNvSpPr/>
          <p:nvPr/>
        </p:nvSpPr>
        <p:spPr>
          <a:xfrm>
            <a:off x="5369169" y="1553308"/>
            <a:ext cx="715108" cy="111369"/>
          </a:xfrm>
          <a:prstGeom prst="lef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 name="Left-Right Arrow 7"/>
          <p:cNvSpPr/>
          <p:nvPr/>
        </p:nvSpPr>
        <p:spPr>
          <a:xfrm>
            <a:off x="5392615" y="2854570"/>
            <a:ext cx="715108" cy="111369"/>
          </a:xfrm>
          <a:prstGeom prst="lef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Rankings of Importance</a:t>
            </a:r>
            <a:br>
              <a:rPr lang="en-US" dirty="0" smtClean="0"/>
            </a:br>
            <a:r>
              <a:rPr lang="en-US" dirty="0" smtClean="0"/>
              <a:t>Combined Agreement between</a:t>
            </a:r>
            <a:br>
              <a:rPr lang="en-US" dirty="0" smtClean="0"/>
            </a:br>
            <a:r>
              <a:rPr lang="en-US" dirty="0" smtClean="0"/>
              <a:t>TT/NTT</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9419819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18"/>
          <p:cNvSpPr txBox="1"/>
          <p:nvPr/>
        </p:nvSpPr>
        <p:spPr>
          <a:xfrm>
            <a:off x="222375" y="218975"/>
            <a:ext cx="8229600"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a:solidFill>
                  <a:schemeClr val="dk1"/>
                </a:solidFill>
                <a:latin typeface="Calibri"/>
                <a:ea typeface="Calibri"/>
                <a:cs typeface="Calibri"/>
                <a:sym typeface="Calibri"/>
              </a:rPr>
              <a:t>Tenure/tenure track</a:t>
            </a:r>
            <a:endParaRPr sz="1600">
              <a:solidFill>
                <a:schemeClr val="dk1"/>
              </a:solidFill>
              <a:latin typeface="Calibri"/>
              <a:ea typeface="Calibri"/>
              <a:cs typeface="Calibri"/>
              <a:sym typeface="Calibri"/>
            </a:endParaRPr>
          </a:p>
        </p:txBody>
      </p:sp>
      <p:graphicFrame>
        <p:nvGraphicFramePr>
          <p:cNvPr id="131" name="Google Shape;131;p18"/>
          <p:cNvGraphicFramePr/>
          <p:nvPr>
            <p:extLst>
              <p:ext uri="{D42A27DB-BD31-4B8C-83A1-F6EECF244321}">
                <p14:modId xmlns:p14="http://schemas.microsoft.com/office/powerpoint/2010/main" val="2200516238"/>
              </p:ext>
            </p:extLst>
          </p:nvPr>
        </p:nvGraphicFramePr>
        <p:xfrm>
          <a:off x="700200" y="538835"/>
          <a:ext cx="7751775" cy="2966800"/>
        </p:xfrm>
        <a:graphic>
          <a:graphicData uri="http://schemas.openxmlformats.org/drawingml/2006/table">
            <a:tbl>
              <a:tblPr firstRow="1" bandRow="1">
                <a:noFill/>
                <a:tableStyleId>{565E286F-40A6-470A-BE1E-292015C8830A}</a:tableStyleId>
              </a:tblPr>
              <a:tblGrid>
                <a:gridCol w="1043650">
                  <a:extLst>
                    <a:ext uri="{9D8B030D-6E8A-4147-A177-3AD203B41FA5}">
                      <a16:colId xmlns:a16="http://schemas.microsoft.com/office/drawing/2014/main" xmlns="" val="20000"/>
                    </a:ext>
                  </a:extLst>
                </a:gridCol>
                <a:gridCol w="4094975">
                  <a:extLst>
                    <a:ext uri="{9D8B030D-6E8A-4147-A177-3AD203B41FA5}">
                      <a16:colId xmlns:a16="http://schemas.microsoft.com/office/drawing/2014/main" xmlns="" val="20001"/>
                    </a:ext>
                  </a:extLst>
                </a:gridCol>
                <a:gridCol w="2613150">
                  <a:extLst>
                    <a:ext uri="{9D8B030D-6E8A-4147-A177-3AD203B41FA5}">
                      <a16:colId xmlns:a16="http://schemas.microsoft.com/office/drawing/2014/main" xmlns="" val="20002"/>
                    </a:ext>
                  </a:extLst>
                </a:gridCol>
              </a:tblGrid>
              <a:tr h="370850">
                <a:tc>
                  <a:txBody>
                    <a:bodyPr/>
                    <a:lstStyle/>
                    <a:p>
                      <a:pPr marL="0" marR="0" lvl="0" indent="0" algn="l" rtl="0">
                        <a:spcBef>
                          <a:spcPts val="0"/>
                        </a:spcBef>
                        <a:spcAft>
                          <a:spcPts val="0"/>
                        </a:spcAft>
                        <a:buNone/>
                      </a:pPr>
                      <a:r>
                        <a:rPr lang="en-US" sz="1600" dirty="0"/>
                        <a:t>#</a:t>
                      </a:r>
                      <a:endParaRPr sz="1600" dirty="0"/>
                    </a:p>
                  </a:txBody>
                  <a:tcPr marL="91450" marR="91450" marT="45725" marB="45725"/>
                </a:tc>
                <a:tc>
                  <a:txBody>
                    <a:bodyPr/>
                    <a:lstStyle/>
                    <a:p>
                      <a:pPr marL="0" marR="0" lvl="0" indent="0" algn="l" rtl="0">
                        <a:spcBef>
                          <a:spcPts val="0"/>
                        </a:spcBef>
                        <a:spcAft>
                          <a:spcPts val="0"/>
                        </a:spcAft>
                        <a:buNone/>
                      </a:pPr>
                      <a:r>
                        <a:rPr lang="en-US" sz="1600"/>
                        <a:t>Field</a:t>
                      </a:r>
                      <a:endParaRPr sz="1600"/>
                    </a:p>
                  </a:txBody>
                  <a:tcPr marL="91450" marR="91450" marT="45725" marB="45725"/>
                </a:tc>
                <a:tc>
                  <a:txBody>
                    <a:bodyPr/>
                    <a:lstStyle/>
                    <a:p>
                      <a:pPr marL="0" marR="0" lvl="0" indent="0" algn="l" rtl="0">
                        <a:spcBef>
                          <a:spcPts val="0"/>
                        </a:spcBef>
                        <a:spcAft>
                          <a:spcPts val="0"/>
                        </a:spcAft>
                        <a:buNone/>
                      </a:pPr>
                      <a:r>
                        <a:rPr lang="en-US" sz="1600"/>
                        <a:t>Mean</a:t>
                      </a:r>
                      <a:endParaRPr sz="1600"/>
                    </a:p>
                  </a:txBody>
                  <a:tcPr marL="91450" marR="91450" marT="45725" marB="45725"/>
                </a:tc>
                <a:extLst>
                  <a:ext uri="{0D108BD9-81ED-4DB2-BD59-A6C34878D82A}">
                    <a16:rowId xmlns:a16="http://schemas.microsoft.com/office/drawing/2014/main" xmlns="" val="10000"/>
                  </a:ext>
                </a:extLst>
              </a:tr>
              <a:tr h="370850">
                <a:tc>
                  <a:txBody>
                    <a:bodyPr/>
                    <a:lstStyle/>
                    <a:p>
                      <a:pPr marL="0" marR="0" lvl="0" indent="0" algn="l" rtl="0">
                        <a:spcBef>
                          <a:spcPts val="0"/>
                        </a:spcBef>
                        <a:spcAft>
                          <a:spcPts val="0"/>
                        </a:spcAft>
                        <a:buNone/>
                      </a:pPr>
                      <a:r>
                        <a:rPr lang="en-US" sz="1600" b="1">
                          <a:solidFill>
                            <a:srgbClr val="FF0000"/>
                          </a:solidFill>
                        </a:rPr>
                        <a:t>5</a:t>
                      </a:r>
                      <a:endParaRPr sz="1600" b="1">
                        <a:solidFill>
                          <a:srgbClr val="FF0000"/>
                        </a:solidFill>
                      </a:endParaRPr>
                    </a:p>
                  </a:txBody>
                  <a:tcPr marL="91450" marR="91450" marT="45725" marB="45725"/>
                </a:tc>
                <a:tc>
                  <a:txBody>
                    <a:bodyPr/>
                    <a:lstStyle/>
                    <a:p>
                      <a:pPr marL="0" marR="0" lvl="0" indent="0" algn="l" rtl="0">
                        <a:spcBef>
                          <a:spcPts val="0"/>
                        </a:spcBef>
                        <a:spcAft>
                          <a:spcPts val="0"/>
                        </a:spcAft>
                        <a:buNone/>
                      </a:pPr>
                      <a:r>
                        <a:rPr lang="en-US" sz="1600" b="1">
                          <a:solidFill>
                            <a:srgbClr val="FF0000"/>
                          </a:solidFill>
                        </a:rPr>
                        <a:t>Enrollment</a:t>
                      </a:r>
                      <a:endParaRPr sz="1600" b="1">
                        <a:solidFill>
                          <a:srgbClr val="FF0000"/>
                        </a:solidFill>
                      </a:endParaRPr>
                    </a:p>
                  </a:txBody>
                  <a:tcPr marL="91450" marR="91450" marT="45725" marB="45725"/>
                </a:tc>
                <a:tc>
                  <a:txBody>
                    <a:bodyPr/>
                    <a:lstStyle/>
                    <a:p>
                      <a:pPr marL="0" marR="0" lvl="0" indent="0" algn="l" rtl="0">
                        <a:spcBef>
                          <a:spcPts val="0"/>
                        </a:spcBef>
                        <a:spcAft>
                          <a:spcPts val="0"/>
                        </a:spcAft>
                        <a:buNone/>
                      </a:pPr>
                      <a:r>
                        <a:rPr lang="en-US" sz="1600" b="1">
                          <a:solidFill>
                            <a:srgbClr val="FF0000"/>
                          </a:solidFill>
                        </a:rPr>
                        <a:t>2.64</a:t>
                      </a:r>
                      <a:endParaRPr sz="1600" b="1">
                        <a:solidFill>
                          <a:srgbClr val="FF0000"/>
                        </a:solidFill>
                      </a:endParaRPr>
                    </a:p>
                  </a:txBody>
                  <a:tcPr marL="91450" marR="91450" marT="45725" marB="45725"/>
                </a:tc>
                <a:extLst>
                  <a:ext uri="{0D108BD9-81ED-4DB2-BD59-A6C34878D82A}">
                    <a16:rowId xmlns:a16="http://schemas.microsoft.com/office/drawing/2014/main" xmlns="" val="10001"/>
                  </a:ext>
                </a:extLst>
              </a:tr>
              <a:tr h="370850">
                <a:tc>
                  <a:txBody>
                    <a:bodyPr/>
                    <a:lstStyle/>
                    <a:p>
                      <a:pPr marL="0" marR="0" lvl="0" indent="0" algn="l" rtl="0">
                        <a:spcBef>
                          <a:spcPts val="0"/>
                        </a:spcBef>
                        <a:spcAft>
                          <a:spcPts val="0"/>
                        </a:spcAft>
                        <a:buNone/>
                      </a:pPr>
                      <a:r>
                        <a:rPr lang="en-US" sz="1600" b="1" dirty="0">
                          <a:solidFill>
                            <a:srgbClr val="FF0000"/>
                          </a:solidFill>
                        </a:rPr>
                        <a:t>2</a:t>
                      </a:r>
                      <a:endParaRPr sz="1600" b="1" dirty="0">
                        <a:solidFill>
                          <a:srgbClr val="FF0000"/>
                        </a:solidFill>
                      </a:endParaRPr>
                    </a:p>
                  </a:txBody>
                  <a:tcPr marL="91450" marR="91450" marT="45725" marB="45725"/>
                </a:tc>
                <a:tc>
                  <a:txBody>
                    <a:bodyPr/>
                    <a:lstStyle/>
                    <a:p>
                      <a:pPr marL="0" marR="0" lvl="0" indent="0" algn="l" rtl="0">
                        <a:spcBef>
                          <a:spcPts val="0"/>
                        </a:spcBef>
                        <a:spcAft>
                          <a:spcPts val="0"/>
                        </a:spcAft>
                        <a:buNone/>
                      </a:pPr>
                      <a:r>
                        <a:rPr lang="en-US" sz="1600" b="1" dirty="0">
                          <a:solidFill>
                            <a:srgbClr val="FF0000"/>
                          </a:solidFill>
                        </a:rPr>
                        <a:t>Vision for the university</a:t>
                      </a:r>
                      <a:endParaRPr sz="1600" b="1" dirty="0">
                        <a:solidFill>
                          <a:srgbClr val="FF0000"/>
                        </a:solidFill>
                      </a:endParaRPr>
                    </a:p>
                  </a:txBody>
                  <a:tcPr marL="91450" marR="91450" marT="45725" marB="45725"/>
                </a:tc>
                <a:tc>
                  <a:txBody>
                    <a:bodyPr/>
                    <a:lstStyle/>
                    <a:p>
                      <a:pPr marL="0" marR="0" lvl="0" indent="0" algn="l" rtl="0">
                        <a:spcBef>
                          <a:spcPts val="0"/>
                        </a:spcBef>
                        <a:spcAft>
                          <a:spcPts val="0"/>
                        </a:spcAft>
                        <a:buNone/>
                      </a:pPr>
                      <a:r>
                        <a:rPr lang="en-US" sz="1600" b="1" dirty="0">
                          <a:solidFill>
                            <a:srgbClr val="FF0000"/>
                          </a:solidFill>
                        </a:rPr>
                        <a:t>3.80</a:t>
                      </a:r>
                      <a:endParaRPr sz="1600" b="1" dirty="0">
                        <a:solidFill>
                          <a:srgbClr val="FF0000"/>
                        </a:solidFill>
                      </a:endParaRPr>
                    </a:p>
                  </a:txBody>
                  <a:tcPr marL="91450" marR="91450" marT="45725" marB="45725"/>
                </a:tc>
                <a:extLst>
                  <a:ext uri="{0D108BD9-81ED-4DB2-BD59-A6C34878D82A}">
                    <a16:rowId xmlns:a16="http://schemas.microsoft.com/office/drawing/2014/main" xmlns="" val="10002"/>
                  </a:ext>
                </a:extLst>
              </a:tr>
              <a:tr h="370850">
                <a:tc>
                  <a:txBody>
                    <a:bodyPr/>
                    <a:lstStyle/>
                    <a:p>
                      <a:pPr marL="0" marR="0" lvl="0" indent="0" algn="l" rtl="0">
                        <a:spcBef>
                          <a:spcPts val="0"/>
                        </a:spcBef>
                        <a:spcAft>
                          <a:spcPts val="0"/>
                        </a:spcAft>
                        <a:buNone/>
                      </a:pPr>
                      <a:r>
                        <a:rPr lang="en-US" sz="1600"/>
                        <a:t>1</a:t>
                      </a:r>
                      <a:endParaRPr sz="1600"/>
                    </a:p>
                  </a:txBody>
                  <a:tcPr marL="91450" marR="91450" marT="45725" marB="45725"/>
                </a:tc>
                <a:tc>
                  <a:txBody>
                    <a:bodyPr/>
                    <a:lstStyle/>
                    <a:p>
                      <a:pPr marL="0" marR="0" lvl="0" indent="0" algn="l" rtl="0">
                        <a:spcBef>
                          <a:spcPts val="0"/>
                        </a:spcBef>
                        <a:spcAft>
                          <a:spcPts val="0"/>
                        </a:spcAft>
                        <a:buNone/>
                      </a:pPr>
                      <a:r>
                        <a:rPr lang="en-US" sz="1600"/>
                        <a:t>Morale</a:t>
                      </a:r>
                      <a:endParaRPr sz="1600"/>
                    </a:p>
                  </a:txBody>
                  <a:tcPr marL="91450" marR="91450" marT="45725" marB="45725"/>
                </a:tc>
                <a:tc>
                  <a:txBody>
                    <a:bodyPr/>
                    <a:lstStyle/>
                    <a:p>
                      <a:pPr marL="0" marR="0" lvl="0" indent="0" algn="l" rtl="0">
                        <a:spcBef>
                          <a:spcPts val="0"/>
                        </a:spcBef>
                        <a:spcAft>
                          <a:spcPts val="0"/>
                        </a:spcAft>
                        <a:buNone/>
                      </a:pPr>
                      <a:r>
                        <a:rPr lang="en-US" sz="1600"/>
                        <a:t>3.89</a:t>
                      </a:r>
                      <a:endParaRPr sz="1600"/>
                    </a:p>
                  </a:txBody>
                  <a:tcPr marL="91450" marR="91450" marT="45725" marB="45725"/>
                </a:tc>
                <a:extLst>
                  <a:ext uri="{0D108BD9-81ED-4DB2-BD59-A6C34878D82A}">
                    <a16:rowId xmlns:a16="http://schemas.microsoft.com/office/drawing/2014/main" xmlns="" val="10003"/>
                  </a:ext>
                </a:extLst>
              </a:tr>
              <a:tr h="370850">
                <a:tc>
                  <a:txBody>
                    <a:bodyPr/>
                    <a:lstStyle/>
                    <a:p>
                      <a:pPr marL="0" marR="0" lvl="0" indent="0" algn="l" rtl="0">
                        <a:spcBef>
                          <a:spcPts val="0"/>
                        </a:spcBef>
                        <a:spcAft>
                          <a:spcPts val="0"/>
                        </a:spcAft>
                        <a:buNone/>
                      </a:pPr>
                      <a:r>
                        <a:rPr lang="en-US" sz="1600"/>
                        <a:t>3</a:t>
                      </a:r>
                      <a:endParaRPr sz="1600"/>
                    </a:p>
                  </a:txBody>
                  <a:tcPr marL="91450" marR="91450" marT="45725" marB="45725"/>
                </a:tc>
                <a:tc>
                  <a:txBody>
                    <a:bodyPr/>
                    <a:lstStyle/>
                    <a:p>
                      <a:pPr marL="0" marR="0" lvl="0" indent="0" algn="l" rtl="0">
                        <a:spcBef>
                          <a:spcPts val="0"/>
                        </a:spcBef>
                        <a:spcAft>
                          <a:spcPts val="0"/>
                        </a:spcAft>
                        <a:buNone/>
                      </a:pPr>
                      <a:r>
                        <a:rPr lang="en-US" sz="1600"/>
                        <a:t>Reorganization</a:t>
                      </a:r>
                      <a:endParaRPr sz="1600"/>
                    </a:p>
                  </a:txBody>
                  <a:tcPr marL="91450" marR="91450" marT="45725" marB="45725"/>
                </a:tc>
                <a:tc>
                  <a:txBody>
                    <a:bodyPr/>
                    <a:lstStyle/>
                    <a:p>
                      <a:pPr marL="0" marR="0" lvl="0" indent="0" algn="l" rtl="0">
                        <a:spcBef>
                          <a:spcPts val="0"/>
                        </a:spcBef>
                        <a:spcAft>
                          <a:spcPts val="0"/>
                        </a:spcAft>
                        <a:buNone/>
                      </a:pPr>
                      <a:r>
                        <a:rPr lang="en-US" sz="1600"/>
                        <a:t>4.81</a:t>
                      </a:r>
                      <a:endParaRPr sz="1600"/>
                    </a:p>
                  </a:txBody>
                  <a:tcPr marL="91450" marR="91450" marT="45725" marB="45725"/>
                </a:tc>
                <a:extLst>
                  <a:ext uri="{0D108BD9-81ED-4DB2-BD59-A6C34878D82A}">
                    <a16:rowId xmlns:a16="http://schemas.microsoft.com/office/drawing/2014/main" xmlns="" val="10004"/>
                  </a:ext>
                </a:extLst>
              </a:tr>
              <a:tr h="370850">
                <a:tc>
                  <a:txBody>
                    <a:bodyPr/>
                    <a:lstStyle/>
                    <a:p>
                      <a:pPr marL="0" marR="0" lvl="0" indent="0" algn="l" rtl="0">
                        <a:spcBef>
                          <a:spcPts val="0"/>
                        </a:spcBef>
                        <a:spcAft>
                          <a:spcPts val="0"/>
                        </a:spcAft>
                        <a:buNone/>
                      </a:pPr>
                      <a:r>
                        <a:rPr lang="en-US" sz="1600"/>
                        <a:t>4</a:t>
                      </a:r>
                      <a:endParaRPr sz="1600"/>
                    </a:p>
                  </a:txBody>
                  <a:tcPr marL="91450" marR="91450" marT="45725" marB="45725"/>
                </a:tc>
                <a:tc>
                  <a:txBody>
                    <a:bodyPr/>
                    <a:lstStyle/>
                    <a:p>
                      <a:pPr marL="0" marR="0" lvl="0" indent="0" algn="l" rtl="0">
                        <a:spcBef>
                          <a:spcPts val="0"/>
                        </a:spcBef>
                        <a:spcAft>
                          <a:spcPts val="0"/>
                        </a:spcAft>
                        <a:buNone/>
                      </a:pPr>
                      <a:r>
                        <a:rPr lang="en-US" sz="1600" dirty="0"/>
                        <a:t>Shared Governance</a:t>
                      </a:r>
                      <a:endParaRPr sz="1600" dirty="0"/>
                    </a:p>
                  </a:txBody>
                  <a:tcPr marL="91450" marR="91450" marT="45725" marB="45725"/>
                </a:tc>
                <a:tc>
                  <a:txBody>
                    <a:bodyPr/>
                    <a:lstStyle/>
                    <a:p>
                      <a:pPr marL="0" marR="0" lvl="0" indent="0" algn="l" rtl="0">
                        <a:spcBef>
                          <a:spcPts val="0"/>
                        </a:spcBef>
                        <a:spcAft>
                          <a:spcPts val="0"/>
                        </a:spcAft>
                        <a:buNone/>
                      </a:pPr>
                      <a:r>
                        <a:rPr lang="en-US" sz="1600" dirty="0"/>
                        <a:t>4.42</a:t>
                      </a:r>
                      <a:endParaRPr sz="1600" dirty="0"/>
                    </a:p>
                  </a:txBody>
                  <a:tcPr marL="91450" marR="91450" marT="45725" marB="45725"/>
                </a:tc>
                <a:extLst>
                  <a:ext uri="{0D108BD9-81ED-4DB2-BD59-A6C34878D82A}">
                    <a16:rowId xmlns:a16="http://schemas.microsoft.com/office/drawing/2014/main" xmlns="" val="10005"/>
                  </a:ext>
                </a:extLst>
              </a:tr>
              <a:tr h="370850">
                <a:tc>
                  <a:txBody>
                    <a:bodyPr/>
                    <a:lstStyle/>
                    <a:p>
                      <a:pPr marL="0" marR="0" lvl="0" indent="0" algn="l" rtl="0">
                        <a:spcBef>
                          <a:spcPts val="0"/>
                        </a:spcBef>
                        <a:spcAft>
                          <a:spcPts val="0"/>
                        </a:spcAft>
                        <a:buNone/>
                      </a:pPr>
                      <a:r>
                        <a:rPr lang="en-US" sz="1600"/>
                        <a:t>6</a:t>
                      </a:r>
                      <a:endParaRPr sz="1600"/>
                    </a:p>
                  </a:txBody>
                  <a:tcPr marL="91450" marR="91450" marT="45725" marB="45725"/>
                </a:tc>
                <a:tc>
                  <a:txBody>
                    <a:bodyPr/>
                    <a:lstStyle/>
                    <a:p>
                      <a:pPr marL="0" marR="0" lvl="0" indent="0" algn="l" rtl="0">
                        <a:spcBef>
                          <a:spcPts val="0"/>
                        </a:spcBef>
                        <a:spcAft>
                          <a:spcPts val="0"/>
                        </a:spcAft>
                        <a:buNone/>
                      </a:pPr>
                      <a:r>
                        <a:rPr lang="en-US" sz="1600" dirty="0"/>
                        <a:t>Administrative Instability</a:t>
                      </a:r>
                      <a:endParaRPr sz="1600" dirty="0"/>
                    </a:p>
                  </a:txBody>
                  <a:tcPr marL="91450" marR="91450" marT="45725" marB="45725"/>
                </a:tc>
                <a:tc>
                  <a:txBody>
                    <a:bodyPr/>
                    <a:lstStyle/>
                    <a:p>
                      <a:pPr marL="0" marR="0" lvl="0" indent="0" algn="l" rtl="0">
                        <a:spcBef>
                          <a:spcPts val="0"/>
                        </a:spcBef>
                        <a:spcAft>
                          <a:spcPts val="0"/>
                        </a:spcAft>
                        <a:buNone/>
                      </a:pPr>
                      <a:r>
                        <a:rPr lang="en-US" sz="1600"/>
                        <a:t>4.18</a:t>
                      </a:r>
                      <a:endParaRPr sz="1600"/>
                    </a:p>
                  </a:txBody>
                  <a:tcPr marL="91450" marR="91450" marT="45725" marB="45725"/>
                </a:tc>
                <a:extLst>
                  <a:ext uri="{0D108BD9-81ED-4DB2-BD59-A6C34878D82A}">
                    <a16:rowId xmlns:a16="http://schemas.microsoft.com/office/drawing/2014/main" xmlns="" val="10006"/>
                  </a:ext>
                </a:extLst>
              </a:tr>
              <a:tr h="370850">
                <a:tc>
                  <a:txBody>
                    <a:bodyPr/>
                    <a:lstStyle/>
                    <a:p>
                      <a:pPr marL="0" marR="0" lvl="0" indent="0" algn="l" rtl="0">
                        <a:spcBef>
                          <a:spcPts val="0"/>
                        </a:spcBef>
                        <a:spcAft>
                          <a:spcPts val="0"/>
                        </a:spcAft>
                        <a:buNone/>
                      </a:pPr>
                      <a:r>
                        <a:rPr lang="en-US" sz="1600"/>
                        <a:t>7</a:t>
                      </a:r>
                      <a:endParaRPr sz="1600"/>
                    </a:p>
                  </a:txBody>
                  <a:tcPr marL="91450" marR="91450" marT="45725" marB="45725"/>
                </a:tc>
                <a:tc>
                  <a:txBody>
                    <a:bodyPr/>
                    <a:lstStyle/>
                    <a:p>
                      <a:pPr marL="0" marR="0" lvl="0" indent="0" algn="l" rtl="0">
                        <a:spcBef>
                          <a:spcPts val="0"/>
                        </a:spcBef>
                        <a:spcAft>
                          <a:spcPts val="0"/>
                        </a:spcAft>
                        <a:buNone/>
                      </a:pPr>
                      <a:r>
                        <a:rPr lang="en-US" sz="1600"/>
                        <a:t>Trust</a:t>
                      </a:r>
                      <a:endParaRPr sz="1600"/>
                    </a:p>
                  </a:txBody>
                  <a:tcPr marL="91450" marR="91450" marT="45725" marB="45725"/>
                </a:tc>
                <a:tc>
                  <a:txBody>
                    <a:bodyPr/>
                    <a:lstStyle/>
                    <a:p>
                      <a:pPr marL="0" marR="0" lvl="0" indent="0" algn="l" rtl="0">
                        <a:spcBef>
                          <a:spcPts val="0"/>
                        </a:spcBef>
                        <a:spcAft>
                          <a:spcPts val="0"/>
                        </a:spcAft>
                        <a:buNone/>
                      </a:pPr>
                      <a:r>
                        <a:rPr lang="en-US" sz="1600"/>
                        <a:t>4.17</a:t>
                      </a:r>
                      <a:endParaRPr sz="1600"/>
                    </a:p>
                  </a:txBody>
                  <a:tcPr marL="91450" marR="91450" marT="45725" marB="45725"/>
                </a:tc>
                <a:extLst>
                  <a:ext uri="{0D108BD9-81ED-4DB2-BD59-A6C34878D82A}">
                    <a16:rowId xmlns:a16="http://schemas.microsoft.com/office/drawing/2014/main" xmlns="" val="10007"/>
                  </a:ext>
                </a:extLst>
              </a:tr>
            </a:tbl>
          </a:graphicData>
        </a:graphic>
      </p:graphicFrame>
      <p:sp>
        <p:nvSpPr>
          <p:cNvPr id="132" name="Google Shape;132;p18"/>
          <p:cNvSpPr txBox="1"/>
          <p:nvPr/>
        </p:nvSpPr>
        <p:spPr>
          <a:xfrm>
            <a:off x="365250" y="3505555"/>
            <a:ext cx="8229600"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a:solidFill>
                  <a:schemeClr val="dk1"/>
                </a:solidFill>
                <a:latin typeface="Calibri"/>
                <a:ea typeface="Calibri"/>
                <a:cs typeface="Calibri"/>
                <a:sym typeface="Calibri"/>
              </a:rPr>
              <a:t>NTT</a:t>
            </a:r>
            <a:endParaRPr sz="1600">
              <a:solidFill>
                <a:schemeClr val="dk1"/>
              </a:solidFill>
              <a:latin typeface="Calibri"/>
              <a:ea typeface="Calibri"/>
              <a:cs typeface="Calibri"/>
              <a:sym typeface="Calibri"/>
            </a:endParaRPr>
          </a:p>
        </p:txBody>
      </p:sp>
      <p:graphicFrame>
        <p:nvGraphicFramePr>
          <p:cNvPr id="133" name="Google Shape;133;p18"/>
          <p:cNvGraphicFramePr/>
          <p:nvPr>
            <p:extLst>
              <p:ext uri="{D42A27DB-BD31-4B8C-83A1-F6EECF244321}">
                <p14:modId xmlns:p14="http://schemas.microsoft.com/office/powerpoint/2010/main" val="1275586204"/>
              </p:ext>
            </p:extLst>
          </p:nvPr>
        </p:nvGraphicFramePr>
        <p:xfrm>
          <a:off x="695325" y="3814102"/>
          <a:ext cx="7756650" cy="2966800"/>
        </p:xfrm>
        <a:graphic>
          <a:graphicData uri="http://schemas.openxmlformats.org/drawingml/2006/table">
            <a:tbl>
              <a:tblPr firstRow="1" bandRow="1">
                <a:noFill/>
                <a:tableStyleId>{565E286F-40A6-470A-BE1E-292015C8830A}</a:tableStyleId>
              </a:tblPr>
              <a:tblGrid>
                <a:gridCol w="1133475">
                  <a:extLst>
                    <a:ext uri="{9D8B030D-6E8A-4147-A177-3AD203B41FA5}">
                      <a16:colId xmlns:a16="http://schemas.microsoft.com/office/drawing/2014/main" xmlns="" val="20000"/>
                    </a:ext>
                  </a:extLst>
                </a:gridCol>
                <a:gridCol w="3969400">
                  <a:extLst>
                    <a:ext uri="{9D8B030D-6E8A-4147-A177-3AD203B41FA5}">
                      <a16:colId xmlns:a16="http://schemas.microsoft.com/office/drawing/2014/main" xmlns="" val="20001"/>
                    </a:ext>
                  </a:extLst>
                </a:gridCol>
                <a:gridCol w="2653775">
                  <a:extLst>
                    <a:ext uri="{9D8B030D-6E8A-4147-A177-3AD203B41FA5}">
                      <a16:colId xmlns:a16="http://schemas.microsoft.com/office/drawing/2014/main" xmlns="" val="20002"/>
                    </a:ext>
                  </a:extLst>
                </a:gridCol>
              </a:tblGrid>
              <a:tr h="370850">
                <a:tc>
                  <a:txBody>
                    <a:bodyPr/>
                    <a:lstStyle/>
                    <a:p>
                      <a:pPr marL="0" marR="0" lvl="0" indent="0" algn="l" rtl="0">
                        <a:spcBef>
                          <a:spcPts val="0"/>
                        </a:spcBef>
                        <a:spcAft>
                          <a:spcPts val="0"/>
                        </a:spcAft>
                        <a:buNone/>
                      </a:pPr>
                      <a:r>
                        <a:rPr lang="en-US" sz="1600" dirty="0"/>
                        <a:t>#</a:t>
                      </a:r>
                      <a:endParaRPr sz="1600" dirty="0"/>
                    </a:p>
                  </a:txBody>
                  <a:tcPr marL="91450" marR="91450" marT="45725" marB="45725"/>
                </a:tc>
                <a:tc>
                  <a:txBody>
                    <a:bodyPr/>
                    <a:lstStyle/>
                    <a:p>
                      <a:pPr marL="0" marR="0" lvl="0" indent="0" algn="l" rtl="0">
                        <a:spcBef>
                          <a:spcPts val="0"/>
                        </a:spcBef>
                        <a:spcAft>
                          <a:spcPts val="0"/>
                        </a:spcAft>
                        <a:buNone/>
                      </a:pPr>
                      <a:r>
                        <a:rPr lang="en-US" sz="1600"/>
                        <a:t>Field</a:t>
                      </a:r>
                      <a:endParaRPr sz="1600"/>
                    </a:p>
                  </a:txBody>
                  <a:tcPr marL="91450" marR="91450" marT="45725" marB="45725"/>
                </a:tc>
                <a:tc>
                  <a:txBody>
                    <a:bodyPr/>
                    <a:lstStyle/>
                    <a:p>
                      <a:pPr marL="0" marR="0" lvl="0" indent="0" algn="l" rtl="0">
                        <a:spcBef>
                          <a:spcPts val="0"/>
                        </a:spcBef>
                        <a:spcAft>
                          <a:spcPts val="0"/>
                        </a:spcAft>
                        <a:buNone/>
                      </a:pPr>
                      <a:r>
                        <a:rPr lang="en-US" sz="1600"/>
                        <a:t>Mean</a:t>
                      </a:r>
                      <a:endParaRPr sz="1600"/>
                    </a:p>
                  </a:txBody>
                  <a:tcPr marL="91450" marR="91450" marT="45725" marB="45725"/>
                </a:tc>
                <a:extLst>
                  <a:ext uri="{0D108BD9-81ED-4DB2-BD59-A6C34878D82A}">
                    <a16:rowId xmlns:a16="http://schemas.microsoft.com/office/drawing/2014/main" xmlns="" val="10000"/>
                  </a:ext>
                </a:extLst>
              </a:tr>
              <a:tr h="370850">
                <a:tc>
                  <a:txBody>
                    <a:bodyPr/>
                    <a:lstStyle/>
                    <a:p>
                      <a:pPr marL="0" marR="0" lvl="0" indent="0" algn="l" rtl="0">
                        <a:spcBef>
                          <a:spcPts val="0"/>
                        </a:spcBef>
                        <a:spcAft>
                          <a:spcPts val="0"/>
                        </a:spcAft>
                        <a:buNone/>
                      </a:pPr>
                      <a:r>
                        <a:rPr lang="en-US" sz="1600" b="1">
                          <a:solidFill>
                            <a:srgbClr val="FF0000"/>
                          </a:solidFill>
                        </a:rPr>
                        <a:t>5</a:t>
                      </a:r>
                      <a:endParaRPr sz="1600" b="1">
                        <a:solidFill>
                          <a:srgbClr val="FF0000"/>
                        </a:solidFill>
                      </a:endParaRPr>
                    </a:p>
                  </a:txBody>
                  <a:tcPr marL="91450" marR="91450" marT="45725" marB="45725"/>
                </a:tc>
                <a:tc>
                  <a:txBody>
                    <a:bodyPr/>
                    <a:lstStyle/>
                    <a:p>
                      <a:pPr marL="0" marR="0" lvl="0" indent="0" algn="l" rtl="0">
                        <a:spcBef>
                          <a:spcPts val="0"/>
                        </a:spcBef>
                        <a:spcAft>
                          <a:spcPts val="0"/>
                        </a:spcAft>
                        <a:buNone/>
                      </a:pPr>
                      <a:r>
                        <a:rPr lang="en-US" sz="1600" b="1">
                          <a:solidFill>
                            <a:srgbClr val="FF0000"/>
                          </a:solidFill>
                        </a:rPr>
                        <a:t>Enrollment</a:t>
                      </a:r>
                      <a:endParaRPr sz="1600" b="1">
                        <a:solidFill>
                          <a:srgbClr val="FF0000"/>
                        </a:solidFill>
                      </a:endParaRPr>
                    </a:p>
                  </a:txBody>
                  <a:tcPr marL="91450" marR="91450" marT="45725" marB="45725"/>
                </a:tc>
                <a:tc>
                  <a:txBody>
                    <a:bodyPr/>
                    <a:lstStyle/>
                    <a:p>
                      <a:pPr marL="0" marR="0" lvl="0" indent="0" algn="l" rtl="0">
                        <a:spcBef>
                          <a:spcPts val="0"/>
                        </a:spcBef>
                        <a:spcAft>
                          <a:spcPts val="0"/>
                        </a:spcAft>
                        <a:buNone/>
                      </a:pPr>
                      <a:r>
                        <a:rPr lang="en-US" sz="1600" b="1">
                          <a:solidFill>
                            <a:srgbClr val="FF0000"/>
                          </a:solidFill>
                        </a:rPr>
                        <a:t>2.88</a:t>
                      </a:r>
                      <a:endParaRPr sz="1600" b="1">
                        <a:solidFill>
                          <a:srgbClr val="FF0000"/>
                        </a:solidFill>
                      </a:endParaRPr>
                    </a:p>
                  </a:txBody>
                  <a:tcPr marL="91450" marR="91450" marT="45725" marB="45725"/>
                </a:tc>
                <a:extLst>
                  <a:ext uri="{0D108BD9-81ED-4DB2-BD59-A6C34878D82A}">
                    <a16:rowId xmlns:a16="http://schemas.microsoft.com/office/drawing/2014/main" xmlns="" val="10001"/>
                  </a:ext>
                </a:extLst>
              </a:tr>
              <a:tr h="370850">
                <a:tc>
                  <a:txBody>
                    <a:bodyPr/>
                    <a:lstStyle/>
                    <a:p>
                      <a:pPr marL="0" marR="0" lvl="0" indent="0" algn="l" rtl="0">
                        <a:spcBef>
                          <a:spcPts val="0"/>
                        </a:spcBef>
                        <a:spcAft>
                          <a:spcPts val="0"/>
                        </a:spcAft>
                        <a:buNone/>
                      </a:pPr>
                      <a:r>
                        <a:rPr lang="en-US" sz="1600" b="1" dirty="0">
                          <a:solidFill>
                            <a:srgbClr val="FF0000"/>
                          </a:solidFill>
                        </a:rPr>
                        <a:t>2</a:t>
                      </a:r>
                      <a:endParaRPr sz="1600" b="1" dirty="0">
                        <a:solidFill>
                          <a:srgbClr val="FF0000"/>
                        </a:solidFill>
                      </a:endParaRPr>
                    </a:p>
                  </a:txBody>
                  <a:tcPr marL="91450" marR="91450" marT="45725" marB="45725"/>
                </a:tc>
                <a:tc>
                  <a:txBody>
                    <a:bodyPr/>
                    <a:lstStyle/>
                    <a:p>
                      <a:pPr marL="0" marR="0" lvl="0" indent="0" algn="l" rtl="0">
                        <a:spcBef>
                          <a:spcPts val="0"/>
                        </a:spcBef>
                        <a:spcAft>
                          <a:spcPts val="0"/>
                        </a:spcAft>
                        <a:buNone/>
                      </a:pPr>
                      <a:r>
                        <a:rPr lang="en-US" sz="1600" b="1" dirty="0">
                          <a:solidFill>
                            <a:srgbClr val="FF0000"/>
                          </a:solidFill>
                        </a:rPr>
                        <a:t>Vision for the university</a:t>
                      </a:r>
                      <a:endParaRPr sz="1600" b="1" dirty="0">
                        <a:solidFill>
                          <a:srgbClr val="FF0000"/>
                        </a:solidFill>
                      </a:endParaRPr>
                    </a:p>
                  </a:txBody>
                  <a:tcPr marL="91450" marR="91450" marT="45725" marB="45725"/>
                </a:tc>
                <a:tc>
                  <a:txBody>
                    <a:bodyPr/>
                    <a:lstStyle/>
                    <a:p>
                      <a:pPr marL="0" marR="0" lvl="0" indent="0" algn="l" rtl="0">
                        <a:spcBef>
                          <a:spcPts val="0"/>
                        </a:spcBef>
                        <a:spcAft>
                          <a:spcPts val="0"/>
                        </a:spcAft>
                        <a:buNone/>
                      </a:pPr>
                      <a:r>
                        <a:rPr lang="en-US" sz="1600" b="1" dirty="0">
                          <a:solidFill>
                            <a:srgbClr val="FF0000"/>
                          </a:solidFill>
                        </a:rPr>
                        <a:t>3.82</a:t>
                      </a:r>
                      <a:endParaRPr sz="1600" b="1" dirty="0">
                        <a:solidFill>
                          <a:srgbClr val="FF0000"/>
                        </a:solidFill>
                      </a:endParaRPr>
                    </a:p>
                  </a:txBody>
                  <a:tcPr marL="91450" marR="91450" marT="45725" marB="45725"/>
                </a:tc>
                <a:extLst>
                  <a:ext uri="{0D108BD9-81ED-4DB2-BD59-A6C34878D82A}">
                    <a16:rowId xmlns:a16="http://schemas.microsoft.com/office/drawing/2014/main" xmlns="" val="10002"/>
                  </a:ext>
                </a:extLst>
              </a:tr>
              <a:tr h="370850">
                <a:tc>
                  <a:txBody>
                    <a:bodyPr/>
                    <a:lstStyle/>
                    <a:p>
                      <a:pPr marL="0" marR="0" lvl="0" indent="0" algn="l" rtl="0">
                        <a:spcBef>
                          <a:spcPts val="0"/>
                        </a:spcBef>
                        <a:spcAft>
                          <a:spcPts val="0"/>
                        </a:spcAft>
                        <a:buNone/>
                      </a:pPr>
                      <a:r>
                        <a:rPr lang="en-US" sz="1600"/>
                        <a:t>6</a:t>
                      </a:r>
                      <a:endParaRPr sz="1600"/>
                    </a:p>
                  </a:txBody>
                  <a:tcPr marL="91450" marR="91450" marT="45725" marB="45725"/>
                </a:tc>
                <a:tc>
                  <a:txBody>
                    <a:bodyPr/>
                    <a:lstStyle/>
                    <a:p>
                      <a:pPr marL="0" marR="0" lvl="0" indent="0" algn="l" rtl="0">
                        <a:spcBef>
                          <a:spcPts val="0"/>
                        </a:spcBef>
                        <a:spcAft>
                          <a:spcPts val="0"/>
                        </a:spcAft>
                        <a:buNone/>
                      </a:pPr>
                      <a:r>
                        <a:rPr lang="en-US" sz="1600" dirty="0"/>
                        <a:t>Administrative Instability</a:t>
                      </a:r>
                      <a:endParaRPr sz="1600" dirty="0"/>
                    </a:p>
                  </a:txBody>
                  <a:tcPr marL="91450" marR="91450" marT="45725" marB="45725"/>
                </a:tc>
                <a:tc>
                  <a:txBody>
                    <a:bodyPr/>
                    <a:lstStyle/>
                    <a:p>
                      <a:pPr marL="0" marR="0" lvl="0" indent="0" algn="l" rtl="0">
                        <a:spcBef>
                          <a:spcPts val="0"/>
                        </a:spcBef>
                        <a:spcAft>
                          <a:spcPts val="0"/>
                        </a:spcAft>
                        <a:buNone/>
                      </a:pPr>
                      <a:r>
                        <a:rPr lang="en-US" sz="1600" dirty="0"/>
                        <a:t>3.82</a:t>
                      </a:r>
                      <a:endParaRPr sz="1600" dirty="0"/>
                    </a:p>
                  </a:txBody>
                  <a:tcPr marL="91450" marR="91450" marT="45725" marB="45725"/>
                </a:tc>
                <a:extLst>
                  <a:ext uri="{0D108BD9-81ED-4DB2-BD59-A6C34878D82A}">
                    <a16:rowId xmlns:a16="http://schemas.microsoft.com/office/drawing/2014/main" xmlns="" val="10003"/>
                  </a:ext>
                </a:extLst>
              </a:tr>
              <a:tr h="370850">
                <a:tc>
                  <a:txBody>
                    <a:bodyPr/>
                    <a:lstStyle/>
                    <a:p>
                      <a:pPr marL="0" marR="0" lvl="0" indent="0" algn="l" rtl="0">
                        <a:spcBef>
                          <a:spcPts val="0"/>
                        </a:spcBef>
                        <a:spcAft>
                          <a:spcPts val="0"/>
                        </a:spcAft>
                        <a:buNone/>
                      </a:pPr>
                      <a:r>
                        <a:rPr lang="en-US" sz="1600"/>
                        <a:t>7</a:t>
                      </a:r>
                      <a:endParaRPr sz="1600"/>
                    </a:p>
                  </a:txBody>
                  <a:tcPr marL="91450" marR="91450" marT="45725" marB="45725"/>
                </a:tc>
                <a:tc>
                  <a:txBody>
                    <a:bodyPr/>
                    <a:lstStyle/>
                    <a:p>
                      <a:pPr marL="0" marR="0" lvl="0" indent="0" algn="l" rtl="0">
                        <a:spcBef>
                          <a:spcPts val="0"/>
                        </a:spcBef>
                        <a:spcAft>
                          <a:spcPts val="0"/>
                        </a:spcAft>
                        <a:buNone/>
                      </a:pPr>
                      <a:r>
                        <a:rPr lang="en-US" sz="1600"/>
                        <a:t>Trust</a:t>
                      </a:r>
                      <a:endParaRPr sz="1600"/>
                    </a:p>
                  </a:txBody>
                  <a:tcPr marL="91450" marR="91450" marT="45725" marB="45725"/>
                </a:tc>
                <a:tc>
                  <a:txBody>
                    <a:bodyPr/>
                    <a:lstStyle/>
                    <a:p>
                      <a:pPr marL="0" marR="0" lvl="0" indent="0" algn="l" rtl="0">
                        <a:spcBef>
                          <a:spcPts val="0"/>
                        </a:spcBef>
                        <a:spcAft>
                          <a:spcPts val="0"/>
                        </a:spcAft>
                        <a:buNone/>
                      </a:pPr>
                      <a:r>
                        <a:rPr lang="en-US" sz="1600" dirty="0" smtClean="0"/>
                        <a:t>3.87</a:t>
                      </a:r>
                      <a:endParaRPr sz="1600" dirty="0"/>
                    </a:p>
                  </a:txBody>
                  <a:tcPr marL="91450" marR="91450" marT="45725" marB="45725"/>
                </a:tc>
                <a:extLst>
                  <a:ext uri="{0D108BD9-81ED-4DB2-BD59-A6C34878D82A}">
                    <a16:rowId xmlns:a16="http://schemas.microsoft.com/office/drawing/2014/main" xmlns="" val="10004"/>
                  </a:ext>
                </a:extLst>
              </a:tr>
              <a:tr h="370850">
                <a:tc>
                  <a:txBody>
                    <a:bodyPr/>
                    <a:lstStyle/>
                    <a:p>
                      <a:pPr marL="0" marR="0" lvl="0" indent="0" algn="l" rtl="0">
                        <a:spcBef>
                          <a:spcPts val="0"/>
                        </a:spcBef>
                        <a:spcAft>
                          <a:spcPts val="0"/>
                        </a:spcAft>
                        <a:buNone/>
                      </a:pPr>
                      <a:r>
                        <a:rPr lang="en-US" sz="1600"/>
                        <a:t>1</a:t>
                      </a:r>
                      <a:endParaRPr sz="1600"/>
                    </a:p>
                  </a:txBody>
                  <a:tcPr marL="91450" marR="91450" marT="45725" marB="45725"/>
                </a:tc>
                <a:tc>
                  <a:txBody>
                    <a:bodyPr/>
                    <a:lstStyle/>
                    <a:p>
                      <a:pPr marL="0" marR="0" lvl="0" indent="0" algn="l" rtl="0">
                        <a:spcBef>
                          <a:spcPts val="0"/>
                        </a:spcBef>
                        <a:spcAft>
                          <a:spcPts val="0"/>
                        </a:spcAft>
                        <a:buNone/>
                      </a:pPr>
                      <a:r>
                        <a:rPr lang="en-US" sz="1600"/>
                        <a:t>Morale</a:t>
                      </a:r>
                      <a:endParaRPr sz="1600"/>
                    </a:p>
                  </a:txBody>
                  <a:tcPr marL="91450" marR="91450" marT="45725" marB="45725"/>
                </a:tc>
                <a:tc>
                  <a:txBody>
                    <a:bodyPr/>
                    <a:lstStyle/>
                    <a:p>
                      <a:pPr marL="0" marR="0" lvl="0" indent="0" algn="l" rtl="0">
                        <a:spcBef>
                          <a:spcPts val="0"/>
                        </a:spcBef>
                        <a:spcAft>
                          <a:spcPts val="0"/>
                        </a:spcAft>
                        <a:buNone/>
                      </a:pPr>
                      <a:r>
                        <a:rPr lang="en-US" sz="1600"/>
                        <a:t>4.39</a:t>
                      </a:r>
                      <a:endParaRPr sz="1600"/>
                    </a:p>
                  </a:txBody>
                  <a:tcPr marL="91450" marR="91450" marT="45725" marB="45725"/>
                </a:tc>
                <a:extLst>
                  <a:ext uri="{0D108BD9-81ED-4DB2-BD59-A6C34878D82A}">
                    <a16:rowId xmlns:a16="http://schemas.microsoft.com/office/drawing/2014/main" xmlns="" val="10005"/>
                  </a:ext>
                </a:extLst>
              </a:tr>
              <a:tr h="370850">
                <a:tc>
                  <a:txBody>
                    <a:bodyPr/>
                    <a:lstStyle/>
                    <a:p>
                      <a:pPr marL="0" marR="0" lvl="0" indent="0" algn="l" rtl="0">
                        <a:spcBef>
                          <a:spcPts val="0"/>
                        </a:spcBef>
                        <a:spcAft>
                          <a:spcPts val="0"/>
                        </a:spcAft>
                        <a:buNone/>
                      </a:pPr>
                      <a:r>
                        <a:rPr lang="en-US" sz="1600"/>
                        <a:t>3</a:t>
                      </a:r>
                      <a:endParaRPr sz="1600"/>
                    </a:p>
                  </a:txBody>
                  <a:tcPr marL="91450" marR="91450" marT="45725" marB="45725"/>
                </a:tc>
                <a:tc>
                  <a:txBody>
                    <a:bodyPr/>
                    <a:lstStyle/>
                    <a:p>
                      <a:pPr marL="0" marR="0" lvl="0" indent="0" algn="l" rtl="0">
                        <a:spcBef>
                          <a:spcPts val="0"/>
                        </a:spcBef>
                        <a:spcAft>
                          <a:spcPts val="0"/>
                        </a:spcAft>
                        <a:buNone/>
                      </a:pPr>
                      <a:r>
                        <a:rPr lang="en-US" sz="1600"/>
                        <a:t>Reorganization</a:t>
                      </a:r>
                      <a:endParaRPr sz="1600"/>
                    </a:p>
                  </a:txBody>
                  <a:tcPr marL="91450" marR="91450" marT="45725" marB="45725"/>
                </a:tc>
                <a:tc>
                  <a:txBody>
                    <a:bodyPr/>
                    <a:lstStyle/>
                    <a:p>
                      <a:pPr marL="0" marR="0" lvl="0" indent="0" algn="l" rtl="0">
                        <a:spcBef>
                          <a:spcPts val="0"/>
                        </a:spcBef>
                        <a:spcAft>
                          <a:spcPts val="0"/>
                        </a:spcAft>
                        <a:buNone/>
                      </a:pPr>
                      <a:r>
                        <a:rPr lang="en-US" sz="1600"/>
                        <a:t>4.36</a:t>
                      </a:r>
                      <a:endParaRPr sz="1600"/>
                    </a:p>
                  </a:txBody>
                  <a:tcPr marL="91450" marR="91450" marT="45725" marB="45725"/>
                </a:tc>
                <a:extLst>
                  <a:ext uri="{0D108BD9-81ED-4DB2-BD59-A6C34878D82A}">
                    <a16:rowId xmlns:a16="http://schemas.microsoft.com/office/drawing/2014/main" xmlns="" val="10006"/>
                  </a:ext>
                </a:extLst>
              </a:tr>
              <a:tr h="370850">
                <a:tc>
                  <a:txBody>
                    <a:bodyPr/>
                    <a:lstStyle/>
                    <a:p>
                      <a:pPr marL="0" marR="0" lvl="0" indent="0" algn="l" rtl="0">
                        <a:spcBef>
                          <a:spcPts val="0"/>
                        </a:spcBef>
                        <a:spcAft>
                          <a:spcPts val="0"/>
                        </a:spcAft>
                        <a:buNone/>
                      </a:pPr>
                      <a:r>
                        <a:rPr lang="en-US" sz="1600"/>
                        <a:t>4</a:t>
                      </a:r>
                      <a:endParaRPr sz="1600"/>
                    </a:p>
                  </a:txBody>
                  <a:tcPr marL="91450" marR="91450" marT="45725" marB="45725"/>
                </a:tc>
                <a:tc>
                  <a:txBody>
                    <a:bodyPr/>
                    <a:lstStyle/>
                    <a:p>
                      <a:pPr marL="0" marR="0" lvl="0" indent="0" algn="l" rtl="0">
                        <a:spcBef>
                          <a:spcPts val="0"/>
                        </a:spcBef>
                        <a:spcAft>
                          <a:spcPts val="0"/>
                        </a:spcAft>
                        <a:buNone/>
                      </a:pPr>
                      <a:r>
                        <a:rPr lang="en-US" sz="1600"/>
                        <a:t>Shared Governance</a:t>
                      </a:r>
                      <a:endParaRPr sz="1600"/>
                    </a:p>
                  </a:txBody>
                  <a:tcPr marL="91450" marR="91450" marT="45725" marB="45725"/>
                </a:tc>
                <a:tc>
                  <a:txBody>
                    <a:bodyPr/>
                    <a:lstStyle/>
                    <a:p>
                      <a:pPr marL="0" marR="0" lvl="0" indent="0" algn="l" rtl="0">
                        <a:spcBef>
                          <a:spcPts val="0"/>
                        </a:spcBef>
                        <a:spcAft>
                          <a:spcPts val="0"/>
                        </a:spcAft>
                        <a:buNone/>
                      </a:pPr>
                      <a:r>
                        <a:rPr lang="en-US" sz="1600" dirty="0"/>
                        <a:t>4.63</a:t>
                      </a:r>
                      <a:endParaRPr sz="1600" dirty="0"/>
                    </a:p>
                  </a:txBody>
                  <a:tcPr marL="91450" marR="91450" marT="45725" marB="45725"/>
                </a:tc>
                <a:extLst>
                  <a:ext uri="{0D108BD9-81ED-4DB2-BD59-A6C34878D82A}">
                    <a16:rowId xmlns:a16="http://schemas.microsoft.com/office/drawing/2014/main" xmlns="" val="10007"/>
                  </a:ext>
                </a:extLst>
              </a:tr>
            </a:tbl>
          </a:graphicData>
        </a:graphic>
      </p:graphicFrame>
      <p:sp>
        <p:nvSpPr>
          <p:cNvPr id="4" name="Left-Up Arrow 3"/>
          <p:cNvSpPr/>
          <p:nvPr/>
        </p:nvSpPr>
        <p:spPr>
          <a:xfrm>
            <a:off x="6479177" y="1079863"/>
            <a:ext cx="313509" cy="400594"/>
          </a:xfrm>
          <a:prstGeom prst="leftUp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9" name="Left-Up Arrow 8"/>
          <p:cNvSpPr/>
          <p:nvPr/>
        </p:nvSpPr>
        <p:spPr>
          <a:xfrm>
            <a:off x="6405154" y="4397705"/>
            <a:ext cx="313509" cy="400594"/>
          </a:xfrm>
          <a:prstGeom prst="leftUp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One word fill in or phrase</a:t>
            </a:r>
            <a:r>
              <a:rPr lang="en-US" dirty="0"/>
              <a:t/>
            </a:r>
            <a:br>
              <a:rPr lang="en-US" dirty="0"/>
            </a:b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6663018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19"/>
          <p:cNvSpPr txBox="1">
            <a:spLocks noGrp="1"/>
          </p:cNvSpPr>
          <p:nvPr>
            <p:ph type="ctrTitle"/>
          </p:nvPr>
        </p:nvSpPr>
        <p:spPr>
          <a:xfrm>
            <a:off x="504825" y="111125"/>
            <a:ext cx="7772400" cy="14700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4400"/>
              <a:buFont typeface="Calibri"/>
              <a:buNone/>
            </a:pPr>
            <a:r>
              <a:rPr lang="en-US"/>
              <a:t>Captured Other (TT)</a:t>
            </a:r>
            <a:endParaRPr/>
          </a:p>
        </p:txBody>
      </p:sp>
      <p:sp>
        <p:nvSpPr>
          <p:cNvPr id="139" name="Google Shape;139;p19"/>
          <p:cNvSpPr txBox="1">
            <a:spLocks noGrp="1"/>
          </p:cNvSpPr>
          <p:nvPr>
            <p:ph type="subTitle" idx="1"/>
          </p:nvPr>
        </p:nvSpPr>
        <p:spPr>
          <a:xfrm>
            <a:off x="1114425" y="1257300"/>
            <a:ext cx="6400800" cy="1752600"/>
          </a:xfrm>
          <a:prstGeom prst="rect">
            <a:avLst/>
          </a:prstGeom>
          <a:noFill/>
          <a:ln>
            <a:noFill/>
          </a:ln>
        </p:spPr>
        <p:txBody>
          <a:bodyPr spcFirstLastPara="1" wrap="square" lIns="91425" tIns="45700" rIns="91425" bIns="45700" anchor="t" anchorCtr="0">
            <a:noAutofit/>
          </a:bodyPr>
          <a:lstStyle/>
          <a:p>
            <a:pPr marL="457200" lvl="0" indent="-457200" algn="l" rtl="0">
              <a:spcBef>
                <a:spcPts val="0"/>
              </a:spcBef>
              <a:spcAft>
                <a:spcPts val="0"/>
              </a:spcAft>
              <a:buClr>
                <a:schemeClr val="dk1"/>
              </a:buClr>
              <a:buSzPts val="3200"/>
              <a:buFont typeface="Arial"/>
              <a:buChar char="•"/>
            </a:pPr>
            <a:r>
              <a:rPr lang="en-US">
                <a:solidFill>
                  <a:schemeClr val="dk1"/>
                </a:solidFill>
              </a:rPr>
              <a:t>Salary</a:t>
            </a:r>
            <a:endParaRPr/>
          </a:p>
          <a:p>
            <a:pPr marL="457200" lvl="0" indent="-457200" algn="l" rtl="0">
              <a:spcBef>
                <a:spcPts val="640"/>
              </a:spcBef>
              <a:spcAft>
                <a:spcPts val="0"/>
              </a:spcAft>
              <a:buClr>
                <a:schemeClr val="dk1"/>
              </a:buClr>
              <a:buSzPts val="3200"/>
              <a:buFont typeface="Arial"/>
              <a:buChar char="•"/>
            </a:pPr>
            <a:r>
              <a:rPr lang="en-US">
                <a:solidFill>
                  <a:schemeClr val="dk1"/>
                </a:solidFill>
              </a:rPr>
              <a:t>Communication</a:t>
            </a:r>
            <a:endParaRPr/>
          </a:p>
          <a:p>
            <a:pPr marL="0" lvl="0" indent="0" algn="l" rtl="0">
              <a:spcBef>
                <a:spcPts val="640"/>
              </a:spcBef>
              <a:spcAft>
                <a:spcPts val="0"/>
              </a:spcAft>
              <a:buClr>
                <a:srgbClr val="888888"/>
              </a:buClr>
              <a:buSzPts val="3200"/>
              <a:buNone/>
            </a:pPr>
            <a:endParaRPr>
              <a:solidFill>
                <a:schemeClr val="dk1"/>
              </a:solidFill>
            </a:endParaRPr>
          </a:p>
          <a:p>
            <a:pPr marL="457200" lvl="0" indent="-254000" algn="l" rtl="0">
              <a:spcBef>
                <a:spcPts val="640"/>
              </a:spcBef>
              <a:spcAft>
                <a:spcPts val="0"/>
              </a:spcAft>
              <a:buClr>
                <a:srgbClr val="888888"/>
              </a:buClr>
              <a:buSzPts val="3200"/>
              <a:buFont typeface="Arial"/>
              <a:buNone/>
            </a:pPr>
            <a:endParaRPr>
              <a:solidFill>
                <a:schemeClr val="dk1"/>
              </a:solidFill>
            </a:endParaRPr>
          </a:p>
        </p:txBody>
      </p:sp>
      <p:sp>
        <p:nvSpPr>
          <p:cNvPr id="140" name="Google Shape;140;p19"/>
          <p:cNvSpPr txBox="1"/>
          <p:nvPr/>
        </p:nvSpPr>
        <p:spPr>
          <a:xfrm>
            <a:off x="1190625" y="3619500"/>
            <a:ext cx="6400800" cy="1752600"/>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Clr>
                <a:schemeClr val="dk1"/>
              </a:buClr>
              <a:buSzPts val="3200"/>
              <a:buFont typeface="Arial"/>
              <a:buChar char="•"/>
            </a:pPr>
            <a:r>
              <a:rPr lang="en-US" sz="3200">
                <a:solidFill>
                  <a:schemeClr val="dk1"/>
                </a:solidFill>
                <a:latin typeface="Calibri"/>
                <a:ea typeface="Calibri"/>
                <a:cs typeface="Calibri"/>
                <a:sym typeface="Calibri"/>
              </a:rPr>
              <a:t>Salary</a:t>
            </a:r>
            <a:endParaRPr/>
          </a:p>
          <a:p>
            <a:pPr marL="457200" marR="0" lvl="0" indent="-457200" algn="l" rtl="0">
              <a:spcBef>
                <a:spcPts val="640"/>
              </a:spcBef>
              <a:spcAft>
                <a:spcPts val="0"/>
              </a:spcAft>
              <a:buClr>
                <a:schemeClr val="dk1"/>
              </a:buClr>
              <a:buSzPts val="3200"/>
              <a:buFont typeface="Arial"/>
              <a:buChar char="•"/>
            </a:pPr>
            <a:r>
              <a:rPr lang="en-US" sz="3200">
                <a:solidFill>
                  <a:schemeClr val="dk1"/>
                </a:solidFill>
                <a:latin typeface="Calibri"/>
                <a:ea typeface="Calibri"/>
                <a:cs typeface="Calibri"/>
                <a:sym typeface="Calibri"/>
              </a:rPr>
              <a:t>Communication</a:t>
            </a:r>
            <a:endParaRPr/>
          </a:p>
          <a:p>
            <a:pPr marL="0" marR="0" lvl="0" indent="0" algn="l" rtl="0">
              <a:spcBef>
                <a:spcPts val="640"/>
              </a:spcBef>
              <a:spcAft>
                <a:spcPts val="0"/>
              </a:spcAft>
              <a:buClr>
                <a:srgbClr val="888888"/>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640"/>
              </a:spcBef>
              <a:spcAft>
                <a:spcPts val="0"/>
              </a:spcAft>
              <a:buClr>
                <a:srgbClr val="888888"/>
              </a:buClr>
              <a:buSzPts val="3200"/>
              <a:buFont typeface="Arial"/>
              <a:buNone/>
            </a:pPr>
            <a:endParaRPr sz="3200">
              <a:solidFill>
                <a:schemeClr val="dk1"/>
              </a:solidFill>
              <a:latin typeface="Calibri"/>
              <a:ea typeface="Calibri"/>
              <a:cs typeface="Calibri"/>
              <a:sym typeface="Calibri"/>
            </a:endParaRPr>
          </a:p>
        </p:txBody>
      </p:sp>
      <p:sp>
        <p:nvSpPr>
          <p:cNvPr id="141" name="Google Shape;141;p19"/>
          <p:cNvSpPr txBox="1"/>
          <p:nvPr/>
        </p:nvSpPr>
        <p:spPr>
          <a:xfrm>
            <a:off x="333375" y="2274887"/>
            <a:ext cx="7772400" cy="14700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4400"/>
              <a:buFont typeface="Calibri"/>
              <a:buNone/>
            </a:pPr>
            <a:r>
              <a:rPr lang="en-US" sz="4400">
                <a:solidFill>
                  <a:schemeClr val="dk1"/>
                </a:solidFill>
                <a:latin typeface="Calibri"/>
                <a:ea typeface="Calibri"/>
                <a:cs typeface="Calibri"/>
                <a:sym typeface="Calibri"/>
              </a:rPr>
              <a:t>Captured Other (NTT)</a:t>
            </a:r>
            <a:endParaRPr sz="4400">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20"/>
          <p:cNvSpPr txBox="1"/>
          <p:nvPr/>
        </p:nvSpPr>
        <p:spPr>
          <a:xfrm>
            <a:off x="2698875" y="730550"/>
            <a:ext cx="8229600"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a:solidFill>
                  <a:schemeClr val="dk1"/>
                </a:solidFill>
                <a:latin typeface="Calibri"/>
                <a:ea typeface="Calibri"/>
                <a:cs typeface="Calibri"/>
                <a:sym typeface="Calibri"/>
              </a:rPr>
              <a:t>Summary Points</a:t>
            </a:r>
            <a:endParaRPr sz="2800">
              <a:solidFill>
                <a:schemeClr val="dk1"/>
              </a:solidFill>
              <a:latin typeface="Calibri"/>
              <a:ea typeface="Calibri"/>
              <a:cs typeface="Calibri"/>
              <a:sym typeface="Calibri"/>
            </a:endParaRPr>
          </a:p>
        </p:txBody>
      </p:sp>
      <p:graphicFrame>
        <p:nvGraphicFramePr>
          <p:cNvPr id="147" name="Google Shape;147;p20"/>
          <p:cNvGraphicFramePr/>
          <p:nvPr>
            <p:extLst>
              <p:ext uri="{D42A27DB-BD31-4B8C-83A1-F6EECF244321}">
                <p14:modId xmlns:p14="http://schemas.microsoft.com/office/powerpoint/2010/main" val="2549236127"/>
              </p:ext>
            </p:extLst>
          </p:nvPr>
        </p:nvGraphicFramePr>
        <p:xfrm>
          <a:off x="600075" y="1376107"/>
          <a:ext cx="8174649" cy="3425260"/>
        </p:xfrm>
        <a:graphic>
          <a:graphicData uri="http://schemas.openxmlformats.org/drawingml/2006/table">
            <a:tbl>
              <a:tblPr firstRow="1" bandRow="1">
                <a:noFill/>
                <a:tableStyleId>{565E286F-40A6-470A-BE1E-292015C8830A}</a:tableStyleId>
              </a:tblPr>
              <a:tblGrid>
                <a:gridCol w="2724883">
                  <a:extLst>
                    <a:ext uri="{9D8B030D-6E8A-4147-A177-3AD203B41FA5}">
                      <a16:colId xmlns:a16="http://schemas.microsoft.com/office/drawing/2014/main" xmlns="" val="20000"/>
                    </a:ext>
                  </a:extLst>
                </a:gridCol>
                <a:gridCol w="2724883">
                  <a:extLst>
                    <a:ext uri="{9D8B030D-6E8A-4147-A177-3AD203B41FA5}">
                      <a16:colId xmlns:a16="http://schemas.microsoft.com/office/drawing/2014/main" xmlns="" val="20001"/>
                    </a:ext>
                  </a:extLst>
                </a:gridCol>
                <a:gridCol w="2724883">
                  <a:extLst>
                    <a:ext uri="{9D8B030D-6E8A-4147-A177-3AD203B41FA5}">
                      <a16:colId xmlns:a16="http://schemas.microsoft.com/office/drawing/2014/main" xmlns="" val="20002"/>
                    </a:ext>
                  </a:extLst>
                </a:gridCol>
              </a:tblGrid>
              <a:tr h="956350">
                <a:tc>
                  <a:txBody>
                    <a:bodyPr/>
                    <a:lstStyle/>
                    <a:p>
                      <a:pPr marL="0" marR="0" lvl="0" indent="0" algn="l" rtl="0">
                        <a:spcBef>
                          <a:spcPts val="0"/>
                        </a:spcBef>
                        <a:spcAft>
                          <a:spcPts val="0"/>
                        </a:spcAft>
                        <a:buNone/>
                      </a:pPr>
                      <a:r>
                        <a:rPr lang="en-US" sz="2400" dirty="0"/>
                        <a:t>Items</a:t>
                      </a:r>
                      <a:endParaRPr sz="2400" dirty="0"/>
                    </a:p>
                  </a:txBody>
                  <a:tcPr marL="91450" marR="91450" marT="45725" marB="45725"/>
                </a:tc>
                <a:tc>
                  <a:txBody>
                    <a:bodyPr/>
                    <a:lstStyle/>
                    <a:p>
                      <a:pPr marL="0" marR="0" lvl="0" indent="0" algn="l" rtl="0">
                        <a:spcBef>
                          <a:spcPts val="0"/>
                        </a:spcBef>
                        <a:spcAft>
                          <a:spcPts val="0"/>
                        </a:spcAft>
                        <a:buNone/>
                      </a:pPr>
                      <a:r>
                        <a:rPr lang="en-US" sz="2400"/>
                        <a:t>Tenure Track</a:t>
                      </a:r>
                      <a:endParaRPr sz="2400"/>
                    </a:p>
                  </a:txBody>
                  <a:tcPr marL="91450" marR="91450" marT="45725" marB="45725"/>
                </a:tc>
                <a:tc>
                  <a:txBody>
                    <a:bodyPr/>
                    <a:lstStyle/>
                    <a:p>
                      <a:pPr marL="0" marR="0" lvl="0" indent="0" algn="l" rtl="0">
                        <a:spcBef>
                          <a:spcPts val="0"/>
                        </a:spcBef>
                        <a:spcAft>
                          <a:spcPts val="0"/>
                        </a:spcAft>
                        <a:buNone/>
                      </a:pPr>
                      <a:r>
                        <a:rPr lang="en-US" sz="2400"/>
                        <a:t>NTT</a:t>
                      </a:r>
                      <a:endParaRPr sz="2400"/>
                    </a:p>
                  </a:txBody>
                  <a:tcPr marL="91450" marR="91450" marT="45725" marB="45725"/>
                </a:tc>
                <a:extLst>
                  <a:ext uri="{0D108BD9-81ED-4DB2-BD59-A6C34878D82A}">
                    <a16:rowId xmlns:a16="http://schemas.microsoft.com/office/drawing/2014/main" xmlns="" val="10000"/>
                  </a:ext>
                </a:extLst>
              </a:tr>
              <a:tr h="300575">
                <a:tc>
                  <a:txBody>
                    <a:bodyPr/>
                    <a:lstStyle/>
                    <a:p>
                      <a:pPr marL="0" marR="0" lvl="0" indent="0" algn="l" rtl="0">
                        <a:spcBef>
                          <a:spcPts val="0"/>
                        </a:spcBef>
                        <a:spcAft>
                          <a:spcPts val="0"/>
                        </a:spcAft>
                        <a:buNone/>
                      </a:pPr>
                      <a:r>
                        <a:rPr lang="en-US" sz="2400" dirty="0" smtClean="0"/>
                        <a:t>Agreement</a:t>
                      </a:r>
                      <a:r>
                        <a:rPr lang="en-US" sz="2400" baseline="0" dirty="0" smtClean="0"/>
                        <a:t> within Questions</a:t>
                      </a:r>
                      <a:endParaRPr sz="2400" dirty="0"/>
                    </a:p>
                  </a:txBody>
                  <a:tcPr marL="91450" marR="91450" marT="45725" marB="45725"/>
                </a:tc>
                <a:tc>
                  <a:txBody>
                    <a:bodyPr/>
                    <a:lstStyle/>
                    <a:p>
                      <a:pPr marL="0" marR="0" lvl="0" indent="0" algn="l" rtl="0">
                        <a:spcBef>
                          <a:spcPts val="0"/>
                        </a:spcBef>
                        <a:spcAft>
                          <a:spcPts val="0"/>
                        </a:spcAft>
                        <a:buNone/>
                      </a:pPr>
                      <a:r>
                        <a:rPr lang="en-US" sz="2400" dirty="0" smtClean="0"/>
                        <a:t>Clear trends</a:t>
                      </a:r>
                      <a:endParaRPr sz="2400" dirty="0"/>
                    </a:p>
                  </a:txBody>
                  <a:tcPr marL="91450" marR="91450" marT="45725" marB="45725"/>
                </a:tc>
                <a:tc>
                  <a:txBody>
                    <a:bodyPr/>
                    <a:lstStyle/>
                    <a:p>
                      <a:pPr marL="0" marR="0" lvl="0" indent="0" algn="l" rtl="0">
                        <a:spcBef>
                          <a:spcPts val="0"/>
                        </a:spcBef>
                        <a:spcAft>
                          <a:spcPts val="0"/>
                        </a:spcAft>
                        <a:buNone/>
                      </a:pPr>
                      <a:r>
                        <a:rPr lang="en-US" sz="2400" dirty="0" smtClean="0"/>
                        <a:t>Distributed</a:t>
                      </a:r>
                      <a:r>
                        <a:rPr lang="en-US" sz="2400" baseline="0" dirty="0" smtClean="0"/>
                        <a:t> across possibilities </a:t>
                      </a:r>
                      <a:endParaRPr sz="2400" dirty="0"/>
                    </a:p>
                  </a:txBody>
                  <a:tcPr marL="91450" marR="91450" marT="45725" marB="45725"/>
                </a:tc>
                <a:extLst>
                  <a:ext uri="{0D108BD9-81ED-4DB2-BD59-A6C34878D82A}">
                    <a16:rowId xmlns:a16="http://schemas.microsoft.com/office/drawing/2014/main" xmlns="" val="10001"/>
                  </a:ext>
                </a:extLst>
              </a:tr>
              <a:tr h="688925">
                <a:tc>
                  <a:txBody>
                    <a:bodyPr/>
                    <a:lstStyle/>
                    <a:p>
                      <a:pPr marL="0" marR="0" lvl="0" indent="0" algn="l" rtl="0">
                        <a:spcBef>
                          <a:spcPts val="0"/>
                        </a:spcBef>
                        <a:spcAft>
                          <a:spcPts val="0"/>
                        </a:spcAft>
                        <a:buNone/>
                      </a:pPr>
                      <a:r>
                        <a:rPr lang="en-US" sz="2400"/>
                        <a:t>Ranking the issues</a:t>
                      </a:r>
                      <a:endParaRPr sz="2400"/>
                    </a:p>
                  </a:txBody>
                  <a:tcPr marL="91450" marR="91450" marT="45725" marB="45725"/>
                </a:tc>
                <a:tc>
                  <a:txBody>
                    <a:bodyPr/>
                    <a:lstStyle/>
                    <a:p>
                      <a:pPr marL="0" marR="0" lvl="0" indent="0" algn="l" rtl="0">
                        <a:spcBef>
                          <a:spcPts val="0"/>
                        </a:spcBef>
                        <a:spcAft>
                          <a:spcPts val="0"/>
                        </a:spcAft>
                        <a:buNone/>
                      </a:pPr>
                      <a:r>
                        <a:rPr lang="en-US" sz="2400"/>
                        <a:t>Enrollment</a:t>
                      </a:r>
                      <a:endParaRPr sz="2400"/>
                    </a:p>
                    <a:p>
                      <a:pPr marL="0" marR="0" lvl="0" indent="0" algn="l" rtl="0">
                        <a:spcBef>
                          <a:spcPts val="0"/>
                        </a:spcBef>
                        <a:spcAft>
                          <a:spcPts val="0"/>
                        </a:spcAft>
                        <a:buNone/>
                      </a:pPr>
                      <a:r>
                        <a:rPr lang="en-US" sz="2400"/>
                        <a:t>Vision for University</a:t>
                      </a:r>
                      <a:endParaRPr sz="2400"/>
                    </a:p>
                  </a:txBody>
                  <a:tcPr marL="91450" marR="91450" marT="45725" marB="45725"/>
                </a:tc>
                <a:tc>
                  <a:txBody>
                    <a:bodyPr/>
                    <a:lstStyle/>
                    <a:p>
                      <a:pPr marL="0" marR="0" lvl="0" indent="0" algn="l" rtl="0">
                        <a:spcBef>
                          <a:spcPts val="0"/>
                        </a:spcBef>
                        <a:spcAft>
                          <a:spcPts val="0"/>
                        </a:spcAft>
                        <a:buNone/>
                      </a:pPr>
                      <a:r>
                        <a:rPr lang="en-US" sz="2400"/>
                        <a:t>Enrollment</a:t>
                      </a:r>
                      <a:endParaRPr sz="2400"/>
                    </a:p>
                    <a:p>
                      <a:pPr marL="0" marR="0" lvl="0" indent="0" algn="l" rtl="0">
                        <a:spcBef>
                          <a:spcPts val="0"/>
                        </a:spcBef>
                        <a:spcAft>
                          <a:spcPts val="0"/>
                        </a:spcAft>
                        <a:buNone/>
                      </a:pPr>
                      <a:r>
                        <a:rPr lang="en-US" sz="2400"/>
                        <a:t>Vision for University </a:t>
                      </a:r>
                      <a:endParaRPr sz="2400"/>
                    </a:p>
                  </a:txBody>
                  <a:tcPr marL="91450" marR="91450" marT="45725" marB="45725"/>
                </a:tc>
                <a:extLst>
                  <a:ext uri="{0D108BD9-81ED-4DB2-BD59-A6C34878D82A}">
                    <a16:rowId xmlns:a16="http://schemas.microsoft.com/office/drawing/2014/main" xmlns="" val="10002"/>
                  </a:ext>
                </a:extLst>
              </a:tr>
              <a:tr h="634875">
                <a:tc>
                  <a:txBody>
                    <a:bodyPr/>
                    <a:lstStyle/>
                    <a:p>
                      <a:pPr marL="0" marR="0" lvl="0" indent="0" algn="l" rtl="0">
                        <a:spcBef>
                          <a:spcPts val="0"/>
                        </a:spcBef>
                        <a:spcAft>
                          <a:spcPts val="0"/>
                        </a:spcAft>
                        <a:buNone/>
                      </a:pPr>
                      <a:r>
                        <a:rPr lang="en-US" sz="2400"/>
                        <a:t>Other issues</a:t>
                      </a:r>
                      <a:endParaRPr sz="2400"/>
                    </a:p>
                  </a:txBody>
                  <a:tcPr marL="91450" marR="91450" marT="45725" marB="45725"/>
                </a:tc>
                <a:tc>
                  <a:txBody>
                    <a:bodyPr/>
                    <a:lstStyle/>
                    <a:p>
                      <a:pPr marL="0" marR="0" lvl="0" indent="0" algn="l" rtl="0">
                        <a:spcBef>
                          <a:spcPts val="0"/>
                        </a:spcBef>
                        <a:spcAft>
                          <a:spcPts val="0"/>
                        </a:spcAft>
                        <a:buNone/>
                      </a:pPr>
                      <a:r>
                        <a:rPr lang="en-US" sz="2400"/>
                        <a:t>Communication</a:t>
                      </a:r>
                      <a:endParaRPr sz="2400"/>
                    </a:p>
                    <a:p>
                      <a:pPr marL="0" marR="0" lvl="0" indent="0" algn="l" rtl="0">
                        <a:spcBef>
                          <a:spcPts val="0"/>
                        </a:spcBef>
                        <a:spcAft>
                          <a:spcPts val="0"/>
                        </a:spcAft>
                        <a:buNone/>
                      </a:pPr>
                      <a:r>
                        <a:rPr lang="en-US" sz="2400"/>
                        <a:t>Salary</a:t>
                      </a:r>
                      <a:endParaRPr sz="2400"/>
                    </a:p>
                  </a:txBody>
                  <a:tcPr marL="91450" marR="91450" marT="45725" marB="45725"/>
                </a:tc>
                <a:tc>
                  <a:txBody>
                    <a:bodyPr/>
                    <a:lstStyle/>
                    <a:p>
                      <a:pPr marL="0" marR="0" lvl="0" indent="0" algn="l" rtl="0">
                        <a:spcBef>
                          <a:spcPts val="0"/>
                        </a:spcBef>
                        <a:spcAft>
                          <a:spcPts val="0"/>
                        </a:spcAft>
                        <a:buNone/>
                      </a:pPr>
                      <a:r>
                        <a:rPr lang="en-US" sz="2400" dirty="0"/>
                        <a:t>Communication</a:t>
                      </a:r>
                      <a:endParaRPr sz="2400" dirty="0"/>
                    </a:p>
                    <a:p>
                      <a:pPr marL="0" marR="0" lvl="0" indent="0" algn="l" rtl="0">
                        <a:spcBef>
                          <a:spcPts val="0"/>
                        </a:spcBef>
                        <a:spcAft>
                          <a:spcPts val="0"/>
                        </a:spcAft>
                        <a:buNone/>
                      </a:pPr>
                      <a:r>
                        <a:rPr lang="en-US" sz="2400" dirty="0"/>
                        <a:t>Salary</a:t>
                      </a:r>
                      <a:endParaRPr sz="2400" dirty="0"/>
                    </a:p>
                  </a:txBody>
                  <a:tcPr marL="91450" marR="91450" marT="45725" marB="45725"/>
                </a:tc>
                <a:extLst>
                  <a:ext uri="{0D108BD9-81ED-4DB2-BD59-A6C34878D82A}">
                    <a16:rowId xmlns:a16="http://schemas.microsoft.com/office/drawing/2014/main" xmlns="" val="10003"/>
                  </a:ext>
                </a:extLst>
              </a:tr>
            </a:tbl>
          </a:graphicData>
        </a:graphic>
      </p:graphicFrame>
      <p:sp>
        <p:nvSpPr>
          <p:cNvPr id="5" name="Left-Right Arrow 4"/>
          <p:cNvSpPr/>
          <p:nvPr/>
        </p:nvSpPr>
        <p:spPr>
          <a:xfrm>
            <a:off x="4961794" y="3382109"/>
            <a:ext cx="1060938" cy="123092"/>
          </a:xfrm>
          <a:prstGeom prst="lef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6" name="Left-Right Arrow 5"/>
          <p:cNvSpPr/>
          <p:nvPr/>
        </p:nvSpPr>
        <p:spPr>
          <a:xfrm>
            <a:off x="4929555" y="2737395"/>
            <a:ext cx="1060938" cy="123092"/>
          </a:xfrm>
          <a:prstGeom prst="lef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 name="Left-Right Arrow 6"/>
          <p:cNvSpPr/>
          <p:nvPr/>
        </p:nvSpPr>
        <p:spPr>
          <a:xfrm>
            <a:off x="4929555" y="4419601"/>
            <a:ext cx="1060938" cy="123092"/>
          </a:xfrm>
          <a:prstGeom prst="lef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7"/>
                                        </p:tgtEl>
                                        <p:attrNameLst>
                                          <p:attrName>style.visibility</p:attrName>
                                        </p:attrNameLst>
                                      </p:cBhvr>
                                      <p:to>
                                        <p:strVal val="visible"/>
                                      </p:to>
                                    </p:set>
                                    <p:anim calcmode="lin" valueType="num">
                                      <p:cBhvr additive="base">
                                        <p:cTn id="7" dur="500" fill="hold"/>
                                        <p:tgtEl>
                                          <p:spTgt spid="147"/>
                                        </p:tgtEl>
                                        <p:attrNameLst>
                                          <p:attrName>ppt_x</p:attrName>
                                        </p:attrNameLst>
                                      </p:cBhvr>
                                      <p:tavLst>
                                        <p:tav tm="0">
                                          <p:val>
                                            <p:strVal val="#ppt_x"/>
                                          </p:val>
                                        </p:tav>
                                        <p:tav tm="100000">
                                          <p:val>
                                            <p:strVal val="#ppt_x"/>
                                          </p:val>
                                        </p:tav>
                                      </p:tavLst>
                                    </p:anim>
                                    <p:anim calcmode="lin" valueType="num">
                                      <p:cBhvr additive="base">
                                        <p:cTn id="8" dur="500" fill="hold"/>
                                        <p:tgtEl>
                                          <p:spTgt spid="14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Moving to Jennifer Fuller</a:t>
            </a:r>
            <a:endParaRPr lang="en-US" dirty="0"/>
          </a:p>
        </p:txBody>
      </p:sp>
      <p:sp>
        <p:nvSpPr>
          <p:cNvPr id="4" name="Subtitle 3"/>
          <p:cNvSpPr>
            <a:spLocks noGrp="1"/>
          </p:cNvSpPr>
          <p:nvPr>
            <p:ph type="subTitle" idx="1"/>
          </p:nvPr>
        </p:nvSpPr>
        <p:spPr/>
        <p:txBody>
          <a:bodyPr/>
          <a:lstStyle/>
          <a:p>
            <a:endParaRPr lang="en-US"/>
          </a:p>
        </p:txBody>
      </p:sp>
    </p:spTree>
    <p:extLst>
      <p:ext uri="{BB962C8B-B14F-4D97-AF65-F5344CB8AC3E}">
        <p14:creationId xmlns:p14="http://schemas.microsoft.com/office/powerpoint/2010/main" val="419642339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1"/>
          <p:cNvSpPr txBox="1">
            <a:spLocks noGrp="1"/>
          </p:cNvSpPr>
          <p:nvPr>
            <p:ph type="ctrTitle"/>
          </p:nvPr>
        </p:nvSpPr>
        <p:spPr>
          <a:xfrm>
            <a:off x="352425" y="244475"/>
            <a:ext cx="7772400" cy="14700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4000"/>
              <a:buFont typeface="Calibri"/>
              <a:buNone/>
            </a:pPr>
            <a:r>
              <a:rPr lang="en-US" sz="4000" dirty="0"/>
              <a:t>Final Thoughts and Open for Questions/Input</a:t>
            </a:r>
            <a:endParaRPr sz="4000" dirty="0"/>
          </a:p>
        </p:txBody>
      </p:sp>
      <p:sp>
        <p:nvSpPr>
          <p:cNvPr id="153" name="Google Shape;153;p21"/>
          <p:cNvSpPr txBox="1">
            <a:spLocks noGrp="1"/>
          </p:cNvSpPr>
          <p:nvPr>
            <p:ph type="subTitle" idx="1"/>
          </p:nvPr>
        </p:nvSpPr>
        <p:spPr>
          <a:xfrm>
            <a:off x="352425" y="1714500"/>
            <a:ext cx="8524875" cy="1752600"/>
          </a:xfrm>
          <a:prstGeom prst="rect">
            <a:avLst/>
          </a:prstGeom>
          <a:noFill/>
          <a:ln>
            <a:noFill/>
          </a:ln>
        </p:spPr>
        <p:txBody>
          <a:bodyPr spcFirstLastPara="1" wrap="square" lIns="91425" tIns="45700" rIns="91425" bIns="45700" anchor="t" anchorCtr="0">
            <a:noAutofit/>
          </a:bodyPr>
          <a:lstStyle/>
          <a:p>
            <a:pPr marL="514350" lvl="0" indent="-514350" algn="l" rtl="0">
              <a:lnSpc>
                <a:spcPct val="80000"/>
              </a:lnSpc>
              <a:spcBef>
                <a:spcPts val="0"/>
              </a:spcBef>
              <a:spcAft>
                <a:spcPts val="0"/>
              </a:spcAft>
              <a:buClr>
                <a:schemeClr val="dk1"/>
              </a:buClr>
              <a:buSzPts val="2480"/>
              <a:buFont typeface="Calibri"/>
              <a:buAutoNum type="arabicPeriod"/>
            </a:pPr>
            <a:r>
              <a:rPr lang="en-US" sz="2400" b="1" dirty="0">
                <a:solidFill>
                  <a:schemeClr val="dk1"/>
                </a:solidFill>
                <a:latin typeface="+mj-lt"/>
              </a:rPr>
              <a:t>Enrollment:</a:t>
            </a:r>
            <a:endParaRPr sz="2400" dirty="0">
              <a:latin typeface="+mj-lt"/>
            </a:endParaRPr>
          </a:p>
          <a:p>
            <a:pPr marL="457200" lvl="1" indent="0" algn="l" rtl="0">
              <a:lnSpc>
                <a:spcPct val="80000"/>
              </a:lnSpc>
              <a:spcBef>
                <a:spcPts val="434"/>
              </a:spcBef>
              <a:spcAft>
                <a:spcPts val="0"/>
              </a:spcAft>
              <a:buClr>
                <a:schemeClr val="dk1"/>
              </a:buClr>
              <a:buSzPts val="2170"/>
              <a:buNone/>
            </a:pPr>
            <a:r>
              <a:rPr lang="en-US" sz="2400" dirty="0">
                <a:solidFill>
                  <a:schemeClr val="dk1"/>
                </a:solidFill>
                <a:latin typeface="+mj-lt"/>
              </a:rPr>
              <a:t>STRONG AGREEMENT OVER </a:t>
            </a:r>
            <a:r>
              <a:rPr lang="en-US" sz="2400" dirty="0" smtClean="0">
                <a:solidFill>
                  <a:schemeClr val="dk1"/>
                </a:solidFill>
                <a:latin typeface="+mj-lt"/>
              </a:rPr>
              <a:t>ENROLLMENT (TT/NTT)</a:t>
            </a:r>
            <a:endParaRPr sz="2400" dirty="0">
              <a:latin typeface="+mj-lt"/>
            </a:endParaRPr>
          </a:p>
          <a:p>
            <a:pPr marL="457200" lvl="1" indent="0" algn="l" rtl="0">
              <a:lnSpc>
                <a:spcPct val="80000"/>
              </a:lnSpc>
              <a:spcBef>
                <a:spcPts val="434"/>
              </a:spcBef>
              <a:spcAft>
                <a:spcPts val="0"/>
              </a:spcAft>
              <a:buClr>
                <a:schemeClr val="dk1"/>
              </a:buClr>
              <a:buSzPts val="2170"/>
              <a:buNone/>
            </a:pPr>
            <a:r>
              <a:rPr lang="en-US" sz="2400" dirty="0">
                <a:solidFill>
                  <a:schemeClr val="dk1"/>
                </a:solidFill>
                <a:latin typeface="+mj-lt"/>
              </a:rPr>
              <a:t>	</a:t>
            </a:r>
            <a:endParaRPr sz="2400" dirty="0">
              <a:solidFill>
                <a:schemeClr val="dk1"/>
              </a:solidFill>
              <a:latin typeface="+mj-lt"/>
            </a:endParaRPr>
          </a:p>
        </p:txBody>
      </p:sp>
      <p:sp>
        <p:nvSpPr>
          <p:cNvPr id="154" name="Google Shape;154;p21"/>
          <p:cNvSpPr txBox="1"/>
          <p:nvPr/>
        </p:nvSpPr>
        <p:spPr>
          <a:xfrm>
            <a:off x="352423" y="2491399"/>
            <a:ext cx="8524875" cy="1752600"/>
          </a:xfrm>
          <a:prstGeom prst="rect">
            <a:avLst/>
          </a:prstGeom>
          <a:noFill/>
          <a:ln>
            <a:noFill/>
          </a:ln>
        </p:spPr>
        <p:txBody>
          <a:bodyPr spcFirstLastPara="1" wrap="square" lIns="91425" tIns="45700" rIns="91425" bIns="45700" anchor="t" anchorCtr="0">
            <a:noAutofit/>
          </a:bodyPr>
          <a:lstStyle/>
          <a:p>
            <a:pPr marL="0" marR="0" lvl="0" indent="0" algn="l" rtl="0">
              <a:lnSpc>
                <a:spcPct val="80000"/>
              </a:lnSpc>
              <a:spcBef>
                <a:spcPts val="0"/>
              </a:spcBef>
              <a:spcAft>
                <a:spcPts val="0"/>
              </a:spcAft>
              <a:buClr>
                <a:schemeClr val="dk1"/>
              </a:buClr>
              <a:buSzPts val="2240"/>
              <a:buFont typeface="Arial"/>
              <a:buNone/>
            </a:pPr>
            <a:r>
              <a:rPr lang="en-US" sz="2400" b="1" dirty="0">
                <a:solidFill>
                  <a:schemeClr val="dk1"/>
                </a:solidFill>
                <a:latin typeface="+mj-lt"/>
                <a:ea typeface="Calibri"/>
                <a:cs typeface="Calibri"/>
                <a:sym typeface="Calibri"/>
              </a:rPr>
              <a:t>2.   Vision:</a:t>
            </a:r>
            <a:endParaRPr sz="2400" dirty="0">
              <a:latin typeface="+mj-lt"/>
            </a:endParaRPr>
          </a:p>
          <a:p>
            <a:pPr marL="457200" marR="0" lvl="1" indent="0" algn="l" rtl="0">
              <a:lnSpc>
                <a:spcPct val="80000"/>
              </a:lnSpc>
              <a:spcBef>
                <a:spcPts val="392"/>
              </a:spcBef>
              <a:spcAft>
                <a:spcPts val="0"/>
              </a:spcAft>
              <a:buClr>
                <a:schemeClr val="dk1"/>
              </a:buClr>
              <a:buSzPts val="1960"/>
              <a:buFont typeface="Arial"/>
              <a:buNone/>
            </a:pPr>
            <a:r>
              <a:rPr lang="en-US" sz="2400" b="0" i="0" u="none" strike="noStrike" cap="none" dirty="0">
                <a:solidFill>
                  <a:schemeClr val="dk1"/>
                </a:solidFill>
                <a:latin typeface="+mj-lt"/>
                <a:ea typeface="Calibri"/>
                <a:cs typeface="Calibri"/>
                <a:sym typeface="Calibri"/>
              </a:rPr>
              <a:t>STRONG AGREEMENT OVER </a:t>
            </a:r>
            <a:r>
              <a:rPr lang="en-US" sz="2400" b="0" i="0" u="none" strike="noStrike" cap="none" dirty="0" smtClean="0">
                <a:solidFill>
                  <a:schemeClr val="dk1"/>
                </a:solidFill>
                <a:latin typeface="+mj-lt"/>
                <a:ea typeface="Calibri"/>
                <a:cs typeface="Calibri"/>
                <a:sym typeface="Calibri"/>
              </a:rPr>
              <a:t>VISION (TT/NTT)</a:t>
            </a:r>
            <a:endParaRPr sz="2400" dirty="0">
              <a:latin typeface="+mj-lt"/>
            </a:endParaRPr>
          </a:p>
          <a:p>
            <a:pPr marL="457200" marR="0" lvl="1" indent="0" algn="l" rtl="0">
              <a:lnSpc>
                <a:spcPct val="80000"/>
              </a:lnSpc>
              <a:spcBef>
                <a:spcPts val="392"/>
              </a:spcBef>
              <a:spcAft>
                <a:spcPts val="0"/>
              </a:spcAft>
              <a:buClr>
                <a:schemeClr val="dk1"/>
              </a:buClr>
              <a:buSzPts val="1960"/>
              <a:buFont typeface="Arial"/>
              <a:buNone/>
            </a:pPr>
            <a:r>
              <a:rPr lang="en-US" sz="2400" b="0" i="0" u="none" strike="noStrike" cap="none" dirty="0">
                <a:solidFill>
                  <a:schemeClr val="dk1"/>
                </a:solidFill>
                <a:latin typeface="+mj-lt"/>
                <a:ea typeface="Calibri"/>
                <a:cs typeface="Calibri"/>
                <a:sym typeface="Calibri"/>
              </a:rPr>
              <a:t>	</a:t>
            </a:r>
            <a:endParaRPr sz="2400" b="0" i="0" u="none" strike="noStrike" cap="none" dirty="0">
              <a:solidFill>
                <a:schemeClr val="dk1"/>
              </a:solidFill>
              <a:latin typeface="+mj-lt"/>
              <a:ea typeface="Calibri"/>
              <a:cs typeface="Calibri"/>
              <a:sym typeface="Calibri"/>
            </a:endParaRPr>
          </a:p>
        </p:txBody>
      </p:sp>
      <p:sp>
        <p:nvSpPr>
          <p:cNvPr id="5" name="Google Shape;160;p22"/>
          <p:cNvSpPr txBox="1">
            <a:spLocks/>
          </p:cNvSpPr>
          <p:nvPr/>
        </p:nvSpPr>
        <p:spPr>
          <a:xfrm>
            <a:off x="352424" y="3632201"/>
            <a:ext cx="8524875" cy="17526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ctr" rtl="0">
              <a:lnSpc>
                <a:spcPct val="100000"/>
              </a:lnSpc>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914400" marR="0" lvl="1" indent="-40640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1371600" marR="0" lvl="2" indent="-38100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828800" marR="0" lvl="3" indent="-35560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2286000" marR="0" lvl="4" indent="-35560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743200" marR="0" lvl="5" indent="-35560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3200400" marR="0" lvl="6" indent="-35560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657600" marR="0" lvl="7" indent="-35560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4114800" marR="0" lvl="8" indent="-35560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pPr marL="0" indent="0" algn="l">
              <a:lnSpc>
                <a:spcPct val="80000"/>
              </a:lnSpc>
              <a:spcBef>
                <a:spcPts val="0"/>
              </a:spcBef>
              <a:buClr>
                <a:schemeClr val="dk1"/>
              </a:buClr>
              <a:buSzPts val="2720"/>
            </a:pPr>
            <a:r>
              <a:rPr lang="en-US" sz="2400" b="1" dirty="0" smtClean="0">
                <a:solidFill>
                  <a:schemeClr val="dk1"/>
                </a:solidFill>
                <a:latin typeface="+mj-lt"/>
              </a:rPr>
              <a:t>3.  Communication:</a:t>
            </a:r>
            <a:endParaRPr lang="en-US" sz="2400" dirty="0" smtClean="0">
              <a:latin typeface="+mj-lt"/>
            </a:endParaRPr>
          </a:p>
          <a:p>
            <a:pPr marL="457200" lvl="1" indent="0" algn="l">
              <a:lnSpc>
                <a:spcPct val="80000"/>
              </a:lnSpc>
              <a:spcBef>
                <a:spcPts val="476"/>
              </a:spcBef>
              <a:buClr>
                <a:schemeClr val="dk1"/>
              </a:buClr>
              <a:buSzPts val="2380"/>
            </a:pPr>
            <a:r>
              <a:rPr lang="en-US" sz="2400" dirty="0" smtClean="0">
                <a:solidFill>
                  <a:schemeClr val="dk1"/>
                </a:solidFill>
                <a:latin typeface="+mj-lt"/>
              </a:rPr>
              <a:t>STRONG AGREEMENT OVER IMPROVING COMMUNICATION:</a:t>
            </a:r>
            <a:endParaRPr lang="en-US" sz="2400" dirty="0" smtClean="0">
              <a:latin typeface="+mj-lt"/>
            </a:endParaRPr>
          </a:p>
          <a:p>
            <a:pPr marL="457200" lvl="1" indent="0" algn="l">
              <a:lnSpc>
                <a:spcPct val="80000"/>
              </a:lnSpc>
              <a:spcBef>
                <a:spcPts val="476"/>
              </a:spcBef>
              <a:buClr>
                <a:schemeClr val="dk1"/>
              </a:buClr>
              <a:buSzPts val="2380"/>
            </a:pPr>
            <a:r>
              <a:rPr lang="en-US" sz="2400" dirty="0" smtClean="0">
                <a:solidFill>
                  <a:schemeClr val="dk1"/>
                </a:solidFill>
                <a:latin typeface="+mj-lt"/>
              </a:rPr>
              <a:t>	</a:t>
            </a:r>
            <a:endParaRPr lang="en-US" sz="2400" dirty="0">
              <a:solidFill>
                <a:schemeClr val="dk1"/>
              </a:solidFill>
              <a:latin typeface="+mj-lt"/>
            </a:endParaRPr>
          </a:p>
        </p:txBody>
      </p:sp>
      <p:sp>
        <p:nvSpPr>
          <p:cNvPr id="6" name="Google Shape;161;p22"/>
          <p:cNvSpPr txBox="1"/>
          <p:nvPr/>
        </p:nvSpPr>
        <p:spPr>
          <a:xfrm>
            <a:off x="405179" y="4673602"/>
            <a:ext cx="8524875" cy="1752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2960"/>
              <a:buFont typeface="Arial"/>
              <a:buNone/>
            </a:pPr>
            <a:r>
              <a:rPr lang="en-US" sz="2400" b="1" dirty="0" smtClean="0">
                <a:solidFill>
                  <a:schemeClr val="dk1"/>
                </a:solidFill>
                <a:latin typeface="+mj-lt"/>
                <a:ea typeface="Calibri"/>
                <a:cs typeface="Calibri"/>
                <a:sym typeface="Calibri"/>
              </a:rPr>
              <a:t>4.  </a:t>
            </a:r>
            <a:r>
              <a:rPr lang="en-US" sz="2400" b="1" dirty="0">
                <a:solidFill>
                  <a:schemeClr val="dk1"/>
                </a:solidFill>
                <a:latin typeface="+mj-lt"/>
                <a:ea typeface="Calibri"/>
                <a:cs typeface="Calibri"/>
                <a:sym typeface="Calibri"/>
              </a:rPr>
              <a:t>Salary:</a:t>
            </a:r>
            <a:endParaRPr sz="2400" dirty="0">
              <a:latin typeface="+mj-lt"/>
            </a:endParaRPr>
          </a:p>
          <a:p>
            <a:pPr marL="457200" marR="0" lvl="1" indent="0" algn="l" rtl="0">
              <a:spcBef>
                <a:spcPts val="518"/>
              </a:spcBef>
              <a:spcAft>
                <a:spcPts val="0"/>
              </a:spcAft>
              <a:buClr>
                <a:schemeClr val="dk1"/>
              </a:buClr>
              <a:buSzPts val="2590"/>
              <a:buFont typeface="Arial"/>
              <a:buNone/>
            </a:pPr>
            <a:r>
              <a:rPr lang="en-US" sz="2400" b="0" i="0" u="none" strike="noStrike" cap="none" dirty="0">
                <a:solidFill>
                  <a:schemeClr val="dk1"/>
                </a:solidFill>
                <a:latin typeface="+mj-lt"/>
                <a:ea typeface="Calibri"/>
                <a:cs typeface="Calibri"/>
                <a:sym typeface="Calibri"/>
              </a:rPr>
              <a:t>Noted as important, but this is a bargaining/contract item and being handled by our individual bargaining units.  </a:t>
            </a:r>
            <a:endParaRPr sz="2400" b="0" i="0" u="none" strike="noStrike" cap="none" dirty="0">
              <a:solidFill>
                <a:schemeClr val="dk1"/>
              </a:solidFill>
              <a:latin typeface="+mj-lt"/>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3">
                                            <p:txEl>
                                              <p:pRg st="0" end="0"/>
                                            </p:txEl>
                                          </p:spTgt>
                                        </p:tgtEl>
                                        <p:attrNameLst>
                                          <p:attrName>style.visibility</p:attrName>
                                        </p:attrNameLst>
                                      </p:cBhvr>
                                      <p:to>
                                        <p:strVal val="visible"/>
                                      </p:to>
                                    </p:set>
                                    <p:anim calcmode="lin" valueType="num">
                                      <p:cBhvr additive="base">
                                        <p:cTn id="7" dur="500" fill="hold"/>
                                        <p:tgtEl>
                                          <p:spTgt spid="15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53">
                                            <p:txEl>
                                              <p:pRg st="1" end="1"/>
                                            </p:txEl>
                                          </p:spTgt>
                                        </p:tgtEl>
                                        <p:attrNameLst>
                                          <p:attrName>style.visibility</p:attrName>
                                        </p:attrNameLst>
                                      </p:cBhvr>
                                      <p:to>
                                        <p:strVal val="visible"/>
                                      </p:to>
                                    </p:set>
                                    <p:anim calcmode="lin" valueType="num">
                                      <p:cBhvr additive="base">
                                        <p:cTn id="11" dur="500" fill="hold"/>
                                        <p:tgtEl>
                                          <p:spTgt spid="15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5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53">
                                            <p:txEl>
                                              <p:pRg st="2" end="2"/>
                                            </p:txEl>
                                          </p:spTgt>
                                        </p:tgtEl>
                                        <p:attrNameLst>
                                          <p:attrName>style.visibility</p:attrName>
                                        </p:attrNameLst>
                                      </p:cBhvr>
                                      <p:to>
                                        <p:strVal val="visible"/>
                                      </p:to>
                                    </p:set>
                                    <p:anim calcmode="lin" valueType="num">
                                      <p:cBhvr additive="base">
                                        <p:cTn id="15" dur="500" fill="hold"/>
                                        <p:tgtEl>
                                          <p:spTgt spid="15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5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54"/>
                                        </p:tgtEl>
                                        <p:attrNameLst>
                                          <p:attrName>style.visibility</p:attrName>
                                        </p:attrNameLst>
                                      </p:cBhvr>
                                      <p:to>
                                        <p:strVal val="visible"/>
                                      </p:to>
                                    </p:set>
                                    <p:anim calcmode="lin" valueType="num">
                                      <p:cBhvr additive="base">
                                        <p:cTn id="21" dur="500" fill="hold"/>
                                        <p:tgtEl>
                                          <p:spTgt spid="154"/>
                                        </p:tgtEl>
                                        <p:attrNameLst>
                                          <p:attrName>ppt_x</p:attrName>
                                        </p:attrNameLst>
                                      </p:cBhvr>
                                      <p:tavLst>
                                        <p:tav tm="0">
                                          <p:val>
                                            <p:strVal val="#ppt_x"/>
                                          </p:val>
                                        </p:tav>
                                        <p:tav tm="100000">
                                          <p:val>
                                            <p:strVal val="#ppt_x"/>
                                          </p:val>
                                        </p:tav>
                                      </p:tavLst>
                                    </p:anim>
                                    <p:anim calcmode="lin" valueType="num">
                                      <p:cBhvr additive="base">
                                        <p:cTn id="22" dur="500" fill="hold"/>
                                        <p:tgtEl>
                                          <p:spTgt spid="154"/>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5">
                                            <p:txEl>
                                              <p:pRg st="0" end="0"/>
                                            </p:txEl>
                                          </p:spTgt>
                                        </p:tgtEl>
                                        <p:attrNameLst>
                                          <p:attrName>style.visibility</p:attrName>
                                        </p:attrNameLst>
                                      </p:cBhvr>
                                      <p:to>
                                        <p:strVal val="visible"/>
                                      </p:to>
                                    </p:set>
                                    <p:anim calcmode="lin" valueType="num">
                                      <p:cBhvr additive="base">
                                        <p:cTn id="2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
                                            <p:txEl>
                                              <p:pRg st="0" end="0"/>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5">
                                            <p:txEl>
                                              <p:pRg st="1" end="1"/>
                                            </p:txEl>
                                          </p:spTgt>
                                        </p:tgtEl>
                                        <p:attrNameLst>
                                          <p:attrName>style.visibility</p:attrName>
                                        </p:attrNameLst>
                                      </p:cBhvr>
                                      <p:to>
                                        <p:strVal val="visible"/>
                                      </p:to>
                                    </p:set>
                                    <p:anim calcmode="lin" valueType="num">
                                      <p:cBhvr additive="base">
                                        <p:cTn id="31"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1" end="1"/>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5">
                                            <p:txEl>
                                              <p:pRg st="2" end="2"/>
                                            </p:txEl>
                                          </p:spTgt>
                                        </p:tgtEl>
                                        <p:attrNameLst>
                                          <p:attrName>style.visibility</p:attrName>
                                        </p:attrNameLst>
                                      </p:cBhvr>
                                      <p:to>
                                        <p:strVal val="visible"/>
                                      </p:to>
                                    </p:set>
                                    <p:anim calcmode="lin" valueType="num">
                                      <p:cBhvr additive="base">
                                        <p:cTn id="35"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additive="base">
                                        <p:cTn id="41" dur="500" fill="hold"/>
                                        <p:tgtEl>
                                          <p:spTgt spid="6"/>
                                        </p:tgtEl>
                                        <p:attrNameLst>
                                          <p:attrName>ppt_x</p:attrName>
                                        </p:attrNameLst>
                                      </p:cBhvr>
                                      <p:tavLst>
                                        <p:tav tm="0">
                                          <p:val>
                                            <p:strVal val="#ppt_x"/>
                                          </p:val>
                                        </p:tav>
                                        <p:tav tm="100000">
                                          <p:val>
                                            <p:strVal val="#ppt_x"/>
                                          </p:val>
                                        </p:tav>
                                      </p:tavLst>
                                    </p:anim>
                                    <p:anim calcmode="lin" valueType="num">
                                      <p:cBhvr additive="base">
                                        <p:cTn id="4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 grpId="0" build="p"/>
      <p:bldP spid="154" grpId="0"/>
      <p:bldP spid="5" grpId="0" build="p"/>
      <p:bldP spid="6" grpId="0"/>
    </p:bldLst>
  </p:timing>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358</TotalTime>
  <Words>786</Words>
  <Application>Microsoft Office PowerPoint</Application>
  <PresentationFormat>On-screen Show (4:3)</PresentationFormat>
  <Paragraphs>259</Paragraphs>
  <Slides>22</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Helvetica Neue</vt:lpstr>
      <vt:lpstr>Arial</vt:lpstr>
      <vt:lpstr>Calibri</vt:lpstr>
      <vt:lpstr>Office Theme</vt:lpstr>
      <vt:lpstr>PowerPoint Presentation</vt:lpstr>
      <vt:lpstr>Co-Chairs: Dr. Mickey Latour, College of Agricultural Sciences  Jay Needham, MFA, College of Mass Communications and Media Arts   Members: Dr. Jerry Becker, College of Education and Human Services  Dr. Scott Comparato, College of Liberal Arts Dr. Heeyoung Han, SIUC School of Medicine  Dr. Laura Halliday, College of Liberal Arts Dr. Shane Koch, College of Education and Human Services  Dr. Hee-Seung Lee, College of Applied Sciences   Dr. Christopher McDowell, SIUC School of Medicine  Dr  Robin Warne, College of Science  </vt:lpstr>
      <vt:lpstr>Purpose  1. To determine what are the major concerns on-campus.  2.  To determine a priority list/rank order of concerns.   3.  To host a Town Hall meeting to discuss findings and seek input.       </vt:lpstr>
      <vt:lpstr>Layout of Survey</vt:lpstr>
      <vt:lpstr>PowerPoint Presentation</vt:lpstr>
      <vt:lpstr>Which of these is a major issue for faculty? Scoring is on a 5-point scale to estimate level of agreement on issues.  5= strongly agree 4=  agree 3= neutral 2=  disagree 1= strongly disagree </vt:lpstr>
      <vt:lpstr>Data/Results</vt:lpstr>
      <vt:lpstr>PowerPoint Presentation</vt:lpstr>
      <vt:lpstr>PowerPoint Presentation</vt:lpstr>
      <vt:lpstr>Rating of the Questions Which of these is a major issue for faculty? Scoring is on a 5-point scale to estimate level of agreement on issues.   5= strongly agree 4=  agree 3= neutral 2=  disagree 1= strongly disagree   </vt:lpstr>
      <vt:lpstr>PowerPoint Presentation</vt:lpstr>
      <vt:lpstr>PowerPoint Presentation</vt:lpstr>
      <vt:lpstr>Degree which each group (TT/NTT) rated questions</vt:lpstr>
      <vt:lpstr>PowerPoint Presentation</vt:lpstr>
      <vt:lpstr>PowerPoint Presentation</vt:lpstr>
      <vt:lpstr>Rankings of Importance Combined Agreement between TT/NTT</vt:lpstr>
      <vt:lpstr>PowerPoint Presentation</vt:lpstr>
      <vt:lpstr>One word fill in or phrase </vt:lpstr>
      <vt:lpstr>Captured Other (TT)</vt:lpstr>
      <vt:lpstr>PowerPoint Presentation</vt:lpstr>
      <vt:lpstr>Moving to Jennifer Fuller</vt:lpstr>
      <vt:lpstr>Final Thoughts and Open for Questions/Input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Latour, Mickey A</dc:creator>
  <cp:lastModifiedBy>Latour, Mickey A</cp:lastModifiedBy>
  <cp:revision>22</cp:revision>
  <dcterms:modified xsi:type="dcterms:W3CDTF">2019-11-19T21:18:36Z</dcterms:modified>
</cp:coreProperties>
</file>